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149A18-9287-46B2-91E9-F98D90A75746}">
  <a:tblStyle styleId="{21149A18-9287-46B2-91E9-F98D90A75746}"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145" name="Shape 1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We used tensorboard to charge the logs created when training showing the losses evolution throughout epochs.</a:t>
            </a:r>
          </a:p>
          <a:p>
            <a:pPr indent="0" lvl="0" marL="0" rtl="0">
              <a:spcBef>
                <a:spcPts val="0"/>
              </a:spcBef>
              <a:buNone/>
            </a:pPr>
            <a:r>
              <a:rPr lang="en-US"/>
              <a:t>For 2000 epochs, content weight 1 and style weight 1e-2  these are the obtained graphics. We can see the loss decreases with epochs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We can see that when we give less weight to content and more to style the total loss needs more epochs to arrive to the value in the previous case.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We have use the code provided in the repository shown above, which uses keras, tensorflow, python and some other libraries listed, that we installed in google cloud.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a:t>For stylizing with a new style, it is necessary to train this new style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sz="800"/>
              <a:t>Fast for being able to work in real time and flexible enough to transfer arbitrary style.</a:t>
            </a:r>
          </a:p>
          <a:p>
            <a:pPr indent="0" lvl="0" marL="0">
              <a:spcBef>
                <a:spcPts val="0"/>
              </a:spcBef>
              <a:buNone/>
            </a:pPr>
            <a:r>
              <a:rPr lang="en-US" sz="800"/>
              <a:t>In our case we have only been able to make it work with images, trainning several styles at the same time (demonstrating flexibility). Even though, this network is also able to work in real time, specifically stylizing video recorded from webcam.</a:t>
            </a:r>
          </a:p>
          <a:p>
            <a:pPr indent="0" lvl="0" marL="0">
              <a:spcBef>
                <a:spcPts val="0"/>
              </a:spcBef>
              <a:buNone/>
            </a:pPr>
            <a:r>
              <a:t/>
            </a:r>
            <a:endParaRPr sz="800"/>
          </a:p>
          <a:p>
            <a:pPr indent="0" lvl="0" marL="0">
              <a:spcBef>
                <a:spcPts val="0"/>
              </a:spcBef>
              <a:buNone/>
            </a:pPr>
            <a:r>
              <a:rPr lang="en-US" sz="800"/>
              <a:t>The goal is to take as inputs both the content and style image of the feed forward network instead of only content images as previous works do.</a:t>
            </a:r>
          </a:p>
          <a:p>
            <a:pPr indent="0" lvl="0" marL="0">
              <a:spcBef>
                <a:spcPts val="0"/>
              </a:spcBef>
              <a:buNone/>
            </a:pPr>
            <a:r>
              <a:t/>
            </a:r>
            <a:endParaRPr/>
          </a:p>
          <a:p>
            <a:pPr indent="0" lvl="0" marL="0">
              <a:spcBef>
                <a:spcPts val="0"/>
              </a:spcBef>
              <a:buNone/>
            </a:pPr>
            <a:r>
              <a:t/>
            </a:r>
            <a:endParaRPr/>
          </a:p>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79400" lvl="0" marL="457200" rtl="0">
              <a:spcBef>
                <a:spcPts val="0"/>
              </a:spcBef>
              <a:buClr>
                <a:srgbClr val="000000"/>
              </a:buClr>
              <a:buSzPts val="800"/>
              <a:buChar char="-"/>
            </a:pPr>
            <a:r>
              <a:rPr lang="en-US" sz="800"/>
              <a:t>We use the first few layers (up to relu4.1) of a fixed VGG-19 network to encode the content and style images. </a:t>
            </a:r>
          </a:p>
          <a:p>
            <a:pPr indent="-69850" lvl="0" marL="0" rtl="0">
              <a:spcBef>
                <a:spcPts val="0"/>
              </a:spcBef>
              <a:buClr>
                <a:schemeClr val="dk1"/>
              </a:buClr>
              <a:buSzPts val="1100"/>
              <a:buFont typeface="Arial"/>
              <a:buNone/>
            </a:pPr>
            <a:r>
              <a:t/>
            </a:r>
            <a:endParaRPr sz="800"/>
          </a:p>
          <a:p>
            <a:pPr indent="-279400" lvl="0" marL="457200" rtl="0">
              <a:spcBef>
                <a:spcPts val="0"/>
              </a:spcBef>
              <a:buClr>
                <a:srgbClr val="000000"/>
              </a:buClr>
              <a:buSzPts val="800"/>
              <a:buChar char="-"/>
            </a:pPr>
            <a:r>
              <a:rPr lang="en-US" sz="800"/>
              <a:t>An AdaIN layer is used to align the mean and the variance of the content features to the style features</a:t>
            </a:r>
          </a:p>
          <a:p>
            <a:pPr indent="-279400" lvl="0" marL="457200" rtl="0">
              <a:spcBef>
                <a:spcPts val="0"/>
              </a:spcBef>
              <a:buClr>
                <a:schemeClr val="dk1"/>
              </a:buClr>
              <a:buSzPts val="800"/>
              <a:buChar char="-"/>
            </a:pPr>
            <a:r>
              <a:rPr lang="en-US" sz="800"/>
              <a:t>Feature mean and variance content style information. So, by matching the mean and the variance to the style features, adain can effectively match their styles</a:t>
            </a:r>
          </a:p>
          <a:p>
            <a:pPr indent="-69850" lvl="0" marL="0" rtl="0">
              <a:spcBef>
                <a:spcPts val="0"/>
              </a:spcBef>
              <a:buClr>
                <a:schemeClr val="dk1"/>
              </a:buClr>
              <a:buSzPts val="1100"/>
              <a:buFont typeface="Arial"/>
              <a:buNone/>
            </a:pPr>
            <a:r>
              <a:t/>
            </a:r>
            <a:endParaRPr sz="800"/>
          </a:p>
          <a:p>
            <a:pPr indent="-279400" lvl="0" marL="457200" rtl="0">
              <a:spcBef>
                <a:spcPts val="0"/>
              </a:spcBef>
              <a:buClr>
                <a:srgbClr val="000000"/>
              </a:buClr>
              <a:buSzPts val="800"/>
              <a:buChar char="-"/>
            </a:pPr>
            <a:r>
              <a:rPr lang="en-US" sz="800"/>
              <a:t>A decoder is learned to invert the AdaIN output to the pixel space. We compute content and style loss to train the decoder.. </a:t>
            </a:r>
          </a:p>
          <a:p>
            <a:pPr indent="457200" lvl="0" marL="0" rtl="0">
              <a:spcBef>
                <a:spcPts val="0"/>
              </a:spcBef>
              <a:buNone/>
            </a:pPr>
            <a:r>
              <a:rPr lang="en-US" sz="800"/>
              <a:t>The decoder mostly mirrors the encoder, with all pooling layers replaced by nearest up-sampling to reduce checkerboard effects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US" sz="800"/>
              <a:t>For the trainning we have used the images included in cifar-100 database, which contains 50000 images for trainning.</a:t>
            </a:r>
          </a:p>
          <a:p>
            <a:pPr indent="0" lvl="0" marL="0" rtl="0">
              <a:spcBef>
                <a:spcPts val="0"/>
              </a:spcBef>
              <a:buNone/>
            </a:pPr>
            <a:r>
              <a:rPr lang="en-US" sz="800"/>
              <a:t>For style images we download several ones representing the style of famous painters. Here youhave some examples.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US"/>
              <a:t>The decoder mostly mirrors the encoder, with all pooling layers replaced by nearest up-sampling to reduce checkerboard effects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7" name="Shape 17"/>
        <p:cNvGrpSpPr/>
        <p:nvPr/>
      </p:nvGrpSpPr>
      <p:grpSpPr>
        <a:xfrm>
          <a:off x="0" y="0"/>
          <a:ext cx="0" cy="0"/>
          <a:chOff x="0" y="0"/>
          <a:chExt cx="0" cy="0"/>
        </a:xfrm>
      </p:grpSpPr>
      <p:sp>
        <p:nvSpPr>
          <p:cNvPr id="18" name="Shape 18"/>
          <p:cNvSpPr txBox="1"/>
          <p:nvPr>
            <p:ph type="ctrTitle"/>
          </p:nvPr>
        </p:nvSpPr>
        <p:spPr>
          <a:xfrm>
            <a:off x="1154955" y="1447800"/>
            <a:ext cx="8825658" cy="332958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9" name="Shape 19"/>
          <p:cNvSpPr txBox="1"/>
          <p:nvPr>
            <p:ph idx="1" type="subTitle"/>
          </p:nvPr>
        </p:nvSpPr>
        <p:spPr>
          <a:xfrm>
            <a:off x="1154955" y="4777380"/>
            <a:ext cx="8825658" cy="86142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0" lvl="1" marL="457200" marR="0" rtl="0" algn="ctr">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Shape 2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Shape 2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74" name="Shape 74"/>
        <p:cNvGrpSpPr/>
        <p:nvPr/>
      </p:nvGrpSpPr>
      <p:grpSpPr>
        <a:xfrm>
          <a:off x="0" y="0"/>
          <a:ext cx="0" cy="0"/>
          <a:chOff x="0" y="0"/>
          <a:chExt cx="0" cy="0"/>
        </a:xfrm>
      </p:grpSpPr>
      <p:sp>
        <p:nvSpPr>
          <p:cNvPr id="75" name="Shape 75"/>
          <p:cNvSpPr txBox="1"/>
          <p:nvPr>
            <p:ph type="title"/>
          </p:nvPr>
        </p:nvSpPr>
        <p:spPr>
          <a:xfrm>
            <a:off x="1154956" y="4800587"/>
            <a:ext cx="8825657" cy="56673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76" name="Shape 76"/>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 type="body"/>
          </p:nvPr>
        </p:nvSpPr>
        <p:spPr>
          <a:xfrm>
            <a:off x="1154956" y="5367325"/>
            <a:ext cx="8825656" cy="493712"/>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8" name="Shape 7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9" name="Shape 7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Shape 8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81" name="Shape 81"/>
        <p:cNvGrpSpPr/>
        <p:nvPr/>
      </p:nvGrpSpPr>
      <p:grpSpPr>
        <a:xfrm>
          <a:off x="0" y="0"/>
          <a:ext cx="0" cy="0"/>
          <a:chOff x="0" y="0"/>
          <a:chExt cx="0" cy="0"/>
        </a:xfrm>
      </p:grpSpPr>
      <p:sp>
        <p:nvSpPr>
          <p:cNvPr id="82" name="Shape 82"/>
          <p:cNvSpPr txBox="1"/>
          <p:nvPr>
            <p:ph type="title"/>
          </p:nvPr>
        </p:nvSpPr>
        <p:spPr>
          <a:xfrm>
            <a:off x="1154954" y="1447800"/>
            <a:ext cx="8825659" cy="198120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3" name="Shape 83"/>
          <p:cNvSpPr txBox="1"/>
          <p:nvPr>
            <p:ph idx="1" type="body"/>
          </p:nvPr>
        </p:nvSpPr>
        <p:spPr>
          <a:xfrm>
            <a:off x="1154954" y="3657600"/>
            <a:ext cx="8825659" cy="23622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5" name="Shape 8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6" name="Shape 8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87" name="Shape 87"/>
        <p:cNvGrpSpPr/>
        <p:nvPr/>
      </p:nvGrpSpPr>
      <p:grpSpPr>
        <a:xfrm>
          <a:off x="0" y="0"/>
          <a:ext cx="0" cy="0"/>
          <a:chOff x="0" y="0"/>
          <a:chExt cx="0" cy="0"/>
        </a:xfrm>
      </p:grpSpPr>
      <p:sp>
        <p:nvSpPr>
          <p:cNvPr id="88" name="Shape 88"/>
          <p:cNvSpPr txBox="1"/>
          <p:nvPr>
            <p:ph type="title"/>
          </p:nvPr>
        </p:nvSpPr>
        <p:spPr>
          <a:xfrm>
            <a:off x="1574801" y="1447800"/>
            <a:ext cx="7999315" cy="2323374"/>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9" name="Shape 89"/>
          <p:cNvSpPr txBox="1"/>
          <p:nvPr>
            <p:ph idx="1" type="body"/>
          </p:nvPr>
        </p:nvSpPr>
        <p:spPr>
          <a:xfrm>
            <a:off x="1930400" y="3771174"/>
            <a:ext cx="7279649" cy="34217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small"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0" name="Shape 90"/>
          <p:cNvSpPr txBox="1"/>
          <p:nvPr>
            <p:ph idx="2" type="body"/>
          </p:nvPr>
        </p:nvSpPr>
        <p:spPr>
          <a:xfrm>
            <a:off x="1154954" y="4350657"/>
            <a:ext cx="8825659" cy="16764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1" name="Shape 9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Shape 9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3" name="Shape 9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
        <p:nvSpPr>
          <p:cNvPr id="94" name="Shape 94"/>
          <p:cNvSpPr txBox="1"/>
          <p:nvPr/>
        </p:nvSpPr>
        <p:spPr>
          <a:xfrm>
            <a:off x="898295" y="971253"/>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rgbClr val="86D1D8"/>
                </a:solidFill>
                <a:latin typeface="Arial"/>
                <a:ea typeface="Arial"/>
                <a:cs typeface="Arial"/>
                <a:sym typeface="Arial"/>
              </a:rPr>
              <a:t>“</a:t>
            </a:r>
          </a:p>
        </p:txBody>
      </p:sp>
      <p:sp>
        <p:nvSpPr>
          <p:cNvPr id="95" name="Shape 95"/>
          <p:cNvSpPr txBox="1"/>
          <p:nvPr/>
        </p:nvSpPr>
        <p:spPr>
          <a:xfrm>
            <a:off x="9330490" y="2613787"/>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rgbClr val="86D1D8"/>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96" name="Shape 96"/>
        <p:cNvGrpSpPr/>
        <p:nvPr/>
      </p:nvGrpSpPr>
      <p:grpSpPr>
        <a:xfrm>
          <a:off x="0" y="0"/>
          <a:ext cx="0" cy="0"/>
          <a:chOff x="0" y="0"/>
          <a:chExt cx="0" cy="0"/>
        </a:xfrm>
      </p:grpSpPr>
      <p:sp>
        <p:nvSpPr>
          <p:cNvPr id="97" name="Shape 97"/>
          <p:cNvSpPr txBox="1"/>
          <p:nvPr>
            <p:ph type="title"/>
          </p:nvPr>
        </p:nvSpPr>
        <p:spPr>
          <a:xfrm>
            <a:off x="1154954" y="3124201"/>
            <a:ext cx="8825660" cy="165318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98" name="Shape 98"/>
          <p:cNvSpPr txBox="1"/>
          <p:nvPr>
            <p:ph idx="1" type="body"/>
          </p:nvPr>
        </p:nvSpPr>
        <p:spPr>
          <a:xfrm>
            <a:off x="1154954" y="4777381"/>
            <a:ext cx="8825659"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99" name="Shape 99"/>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0" name="Shape 100"/>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Shape 101"/>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102" name="Shape 102"/>
        <p:cNvGrpSpPr/>
        <p:nvPr/>
      </p:nvGrpSpPr>
      <p:grpSpPr>
        <a:xfrm>
          <a:off x="0" y="0"/>
          <a:ext cx="0" cy="0"/>
          <a:chOff x="0" y="0"/>
          <a:chExt cx="0" cy="0"/>
        </a:xfrm>
      </p:grpSpPr>
      <p:sp>
        <p:nvSpPr>
          <p:cNvPr id="103" name="Shape 103"/>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4" name="Shape 104"/>
          <p:cNvSpPr txBox="1"/>
          <p:nvPr>
            <p:ph idx="1" type="body"/>
          </p:nvPr>
        </p:nvSpPr>
        <p:spPr>
          <a:xfrm>
            <a:off x="632947" y="1981200"/>
            <a:ext cx="2946866"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2" type="body"/>
          </p:nvPr>
        </p:nvSpPr>
        <p:spPr>
          <a:xfrm>
            <a:off x="652463" y="2667000"/>
            <a:ext cx="2927350"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6" name="Shape 106"/>
          <p:cNvSpPr txBox="1"/>
          <p:nvPr>
            <p:ph idx="3" type="body"/>
          </p:nvPr>
        </p:nvSpPr>
        <p:spPr>
          <a:xfrm>
            <a:off x="3883659" y="1981200"/>
            <a:ext cx="2936241"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7" name="Shape 107"/>
          <p:cNvSpPr txBox="1"/>
          <p:nvPr>
            <p:ph idx="4" type="body"/>
          </p:nvPr>
        </p:nvSpPr>
        <p:spPr>
          <a:xfrm>
            <a:off x="3873106" y="2667000"/>
            <a:ext cx="2946794"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8" name="Shape 108"/>
          <p:cNvSpPr txBox="1"/>
          <p:nvPr>
            <p:ph idx="5" type="body"/>
          </p:nvPr>
        </p:nvSpPr>
        <p:spPr>
          <a:xfrm>
            <a:off x="7124700" y="1981200"/>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6" type="body"/>
          </p:nvPr>
        </p:nvSpPr>
        <p:spPr>
          <a:xfrm>
            <a:off x="7124700" y="2667000"/>
            <a:ext cx="2932113"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0" name="Shape 110"/>
          <p:cNvCxnSpPr/>
          <p:nvPr/>
        </p:nvCxnSpPr>
        <p:spPr>
          <a:xfrm>
            <a:off x="3726142" y="2133600"/>
            <a:ext cx="0" cy="3962400"/>
          </a:xfrm>
          <a:prstGeom prst="straightConnector1">
            <a:avLst/>
          </a:prstGeom>
          <a:noFill/>
          <a:ln cap="flat" cmpd="sng" w="12700">
            <a:solidFill>
              <a:srgbClr val="86D1D8">
                <a:alpha val="40000"/>
              </a:srgbClr>
            </a:solidFill>
            <a:prstDash val="solid"/>
            <a:round/>
            <a:headEnd len="med" w="med" type="none"/>
            <a:tailEnd len="med" w="med" type="none"/>
          </a:ln>
        </p:spPr>
      </p:cxnSp>
      <p:cxnSp>
        <p:nvCxnSpPr>
          <p:cNvPr id="111" name="Shape 111"/>
          <p:cNvCxnSpPr/>
          <p:nvPr/>
        </p:nvCxnSpPr>
        <p:spPr>
          <a:xfrm>
            <a:off x="6962227" y="2133600"/>
            <a:ext cx="0" cy="3966882"/>
          </a:xfrm>
          <a:prstGeom prst="straightConnector1">
            <a:avLst/>
          </a:prstGeom>
          <a:noFill/>
          <a:ln cap="flat" cmpd="sng" w="12700">
            <a:solidFill>
              <a:srgbClr val="86D1D8">
                <a:alpha val="40000"/>
              </a:srgbClr>
            </a:solidFill>
            <a:prstDash val="solid"/>
            <a:round/>
            <a:headEnd len="med" w="med" type="none"/>
            <a:tailEnd len="med" w="med" type="none"/>
          </a:ln>
        </p:spPr>
      </p:cxnSp>
      <p:sp>
        <p:nvSpPr>
          <p:cNvPr id="112" name="Shape 11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3" name="Shape 11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4" name="Shape 11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 Column">
    <p:spTree>
      <p:nvGrpSpPr>
        <p:cNvPr id="115" name="Shape 115"/>
        <p:cNvGrpSpPr/>
        <p:nvPr/>
      </p:nvGrpSpPr>
      <p:grpSpPr>
        <a:xfrm>
          <a:off x="0" y="0"/>
          <a:ext cx="0" cy="0"/>
          <a:chOff x="0" y="0"/>
          <a:chExt cx="0" cy="0"/>
        </a:xfrm>
      </p:grpSpPr>
      <p:sp>
        <p:nvSpPr>
          <p:cNvPr id="116" name="Shape 11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17" name="Shape 117"/>
          <p:cNvSpPr txBox="1"/>
          <p:nvPr>
            <p:ph idx="1" type="body"/>
          </p:nvPr>
        </p:nvSpPr>
        <p:spPr>
          <a:xfrm>
            <a:off x="652463" y="4250949"/>
            <a:ext cx="2940050"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8" name="Shape 11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Shape 119"/>
          <p:cNvSpPr txBox="1"/>
          <p:nvPr>
            <p:ph idx="3" type="body"/>
          </p:nvPr>
        </p:nvSpPr>
        <p:spPr>
          <a:xfrm>
            <a:off x="652463" y="4827211"/>
            <a:ext cx="2940050"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0" name="Shape 120"/>
          <p:cNvSpPr txBox="1"/>
          <p:nvPr>
            <p:ph idx="4" type="body"/>
          </p:nvPr>
        </p:nvSpPr>
        <p:spPr>
          <a:xfrm>
            <a:off x="3889375" y="4250949"/>
            <a:ext cx="2930525"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1" name="Shape 121"/>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Shape 122"/>
          <p:cNvSpPr txBox="1"/>
          <p:nvPr>
            <p:ph idx="6" type="body"/>
          </p:nvPr>
        </p:nvSpPr>
        <p:spPr>
          <a:xfrm>
            <a:off x="3888022" y="4827210"/>
            <a:ext cx="2934406"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3" name="Shape 123"/>
          <p:cNvSpPr txBox="1"/>
          <p:nvPr>
            <p:ph idx="7" type="body"/>
          </p:nvPr>
        </p:nvSpPr>
        <p:spPr>
          <a:xfrm>
            <a:off x="7124700" y="4250949"/>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4" name="Shape 124"/>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Shape 125"/>
          <p:cNvSpPr txBox="1"/>
          <p:nvPr>
            <p:ph idx="9" type="body"/>
          </p:nvPr>
        </p:nvSpPr>
        <p:spPr>
          <a:xfrm>
            <a:off x="7124575" y="4827208"/>
            <a:ext cx="2935997"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26" name="Shape 12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med" w="med" type="none"/>
            <a:tailEnd len="med" w="med" type="none"/>
          </a:ln>
        </p:spPr>
      </p:cxnSp>
      <p:cxnSp>
        <p:nvCxnSpPr>
          <p:cNvPr id="127" name="Shape 12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med" w="med" type="none"/>
            <a:tailEnd len="med" w="med" type="none"/>
          </a:ln>
        </p:spPr>
      </p:cxnSp>
      <p:sp>
        <p:nvSpPr>
          <p:cNvPr id="128" name="Shape 12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0" name="Shape 13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1" name="Shape 131"/>
        <p:cNvGrpSpPr/>
        <p:nvPr/>
      </p:nvGrpSpPr>
      <p:grpSpPr>
        <a:xfrm>
          <a:off x="0" y="0"/>
          <a:ext cx="0" cy="0"/>
          <a:chOff x="0" y="0"/>
          <a:chExt cx="0" cy="0"/>
        </a:xfrm>
      </p:grpSpPr>
      <p:sp>
        <p:nvSpPr>
          <p:cNvPr id="132" name="Shape 13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3" name="Shape 133"/>
          <p:cNvSpPr txBox="1"/>
          <p:nvPr>
            <p:ph idx="1" type="body"/>
          </p:nvPr>
        </p:nvSpPr>
        <p:spPr>
          <a:xfrm rot="5400000">
            <a:off x="3478842" y="-322612"/>
            <a:ext cx="4195481" cy="894654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61579" lvl="5" marL="250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4" name="Shape 13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5" name="Shape 13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6" name="Shape 13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37" name="Shape 137"/>
        <p:cNvGrpSpPr/>
        <p:nvPr/>
      </p:nvGrpSpPr>
      <p:grpSpPr>
        <a:xfrm>
          <a:off x="0" y="0"/>
          <a:ext cx="0" cy="0"/>
          <a:chOff x="0" y="0"/>
          <a:chExt cx="0" cy="0"/>
        </a:xfrm>
      </p:grpSpPr>
      <p:sp>
        <p:nvSpPr>
          <p:cNvPr id="138" name="Shape 138"/>
          <p:cNvSpPr txBox="1"/>
          <p:nvPr>
            <p:ph type="title"/>
          </p:nvPr>
        </p:nvSpPr>
        <p:spPr>
          <a:xfrm rot="5400000">
            <a:off x="6267450" y="2466975"/>
            <a:ext cx="5826125" cy="175260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9" name="Shape 139"/>
          <p:cNvSpPr txBox="1"/>
          <p:nvPr>
            <p:ph idx="1" type="body"/>
          </p:nvPr>
        </p:nvSpPr>
        <p:spPr>
          <a:xfrm rot="5400000">
            <a:off x="1679575" y="-139699"/>
            <a:ext cx="5368924" cy="7423149"/>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61579" lvl="5" marL="250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0" name="Shape 14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1" name="Shape 14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2" name="Shape 14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5" name="Shape 25"/>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61579" lvl="5" marL="250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 name="Shape 2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Shape 2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9" name="Shape 29"/>
        <p:cNvGrpSpPr/>
        <p:nvPr/>
      </p:nvGrpSpPr>
      <p:grpSpPr>
        <a:xfrm>
          <a:off x="0" y="0"/>
          <a:ext cx="0" cy="0"/>
          <a:chOff x="0" y="0"/>
          <a:chExt cx="0" cy="0"/>
        </a:xfrm>
      </p:grpSpPr>
      <p:sp>
        <p:nvSpPr>
          <p:cNvPr id="30" name="Shape 30"/>
          <p:cNvSpPr txBox="1"/>
          <p:nvPr>
            <p:ph type="title"/>
          </p:nvPr>
        </p:nvSpPr>
        <p:spPr>
          <a:xfrm>
            <a:off x="1154956" y="2861733"/>
            <a:ext cx="8825657" cy="1915647"/>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1" name="Shape 31"/>
          <p:cNvSpPr txBox="1"/>
          <p:nvPr>
            <p:ph idx="1" type="body"/>
          </p:nvPr>
        </p:nvSpPr>
        <p:spPr>
          <a:xfrm>
            <a:off x="1154955" y="4777381"/>
            <a:ext cx="882565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2" name="Shape 3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 name="Shape 3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Shape 3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5" name="Shape 35"/>
        <p:cNvGrpSpPr/>
        <p:nvPr/>
      </p:nvGrpSpPr>
      <p:grpSpPr>
        <a:xfrm>
          <a:off x="0" y="0"/>
          <a:ext cx="0" cy="0"/>
          <a:chOff x="0" y="0"/>
          <a:chExt cx="0" cy="0"/>
        </a:xfrm>
      </p:grpSpPr>
      <p:sp>
        <p:nvSpPr>
          <p:cNvPr id="36" name="Shape 3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7" name="Shape 37"/>
          <p:cNvSpPr txBox="1"/>
          <p:nvPr>
            <p:ph idx="1" type="body"/>
          </p:nvPr>
        </p:nvSpPr>
        <p:spPr>
          <a:xfrm>
            <a:off x="1103312" y="2060575"/>
            <a:ext cx="4396339" cy="419576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71739" lvl="5" marL="250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8" name="Shape 38"/>
          <p:cNvSpPr txBox="1"/>
          <p:nvPr>
            <p:ph idx="2" type="body"/>
          </p:nvPr>
        </p:nvSpPr>
        <p:spPr>
          <a:xfrm>
            <a:off x="5654493" y="2056092"/>
            <a:ext cx="4396341" cy="4200245"/>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71739" lvl="5" marL="250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9" name="Shape 39"/>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Shape 40"/>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Shape 41"/>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2" name="Shape 42"/>
        <p:cNvGrpSpPr/>
        <p:nvPr/>
      </p:nvGrpSpPr>
      <p:grpSpPr>
        <a:xfrm>
          <a:off x="0" y="0"/>
          <a:ext cx="0" cy="0"/>
          <a:chOff x="0" y="0"/>
          <a:chExt cx="0" cy="0"/>
        </a:xfrm>
      </p:grpSpPr>
      <p:sp>
        <p:nvSpPr>
          <p:cNvPr id="43" name="Shape 43"/>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4" name="Shape 44"/>
          <p:cNvSpPr txBox="1"/>
          <p:nvPr>
            <p:ph idx="1" type="body"/>
          </p:nvPr>
        </p:nvSpPr>
        <p:spPr>
          <a:xfrm>
            <a:off x="1103313" y="1905000"/>
            <a:ext cx="4396338"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2" type="body"/>
          </p:nvPr>
        </p:nvSpPr>
        <p:spPr>
          <a:xfrm>
            <a:off x="1103312"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71739" lvl="5" marL="250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6" name="Shape 46"/>
          <p:cNvSpPr txBox="1"/>
          <p:nvPr>
            <p:ph idx="3" type="body"/>
          </p:nvPr>
        </p:nvSpPr>
        <p:spPr>
          <a:xfrm>
            <a:off x="5654495" y="1905000"/>
            <a:ext cx="4396339"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7" name="Shape 47"/>
          <p:cNvSpPr txBox="1"/>
          <p:nvPr>
            <p:ph idx="4" type="body"/>
          </p:nvPr>
        </p:nvSpPr>
        <p:spPr>
          <a:xfrm>
            <a:off x="5654495"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71739" lvl="5" marL="250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8" name="Shape 4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9" name="Shape 4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0" name="Shape 5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1" name="Shape 51"/>
        <p:cNvGrpSpPr/>
        <p:nvPr/>
      </p:nvGrpSpPr>
      <p:grpSpPr>
        <a:xfrm>
          <a:off x="0" y="0"/>
          <a:ext cx="0" cy="0"/>
          <a:chOff x="0" y="0"/>
          <a:chExt cx="0" cy="0"/>
        </a:xfrm>
      </p:grpSpPr>
      <p:sp>
        <p:nvSpPr>
          <p:cNvPr id="52" name="Shape 5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53" name="Shape 5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Shape 5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Shape 5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6" name="Shape 56"/>
        <p:cNvGrpSpPr/>
        <p:nvPr/>
      </p:nvGrpSpPr>
      <p:grpSpPr>
        <a:xfrm>
          <a:off x="0" y="0"/>
          <a:ext cx="0" cy="0"/>
          <a:chOff x="0" y="0"/>
          <a:chExt cx="0" cy="0"/>
        </a:xfrm>
      </p:grpSpPr>
      <p:sp>
        <p:nvSpPr>
          <p:cNvPr id="57" name="Shape 57"/>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Shape 58"/>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Shape 59"/>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0" name="Shape 60"/>
        <p:cNvGrpSpPr/>
        <p:nvPr/>
      </p:nvGrpSpPr>
      <p:grpSpPr>
        <a:xfrm>
          <a:off x="0" y="0"/>
          <a:ext cx="0" cy="0"/>
          <a:chOff x="0" y="0"/>
          <a:chExt cx="0" cy="0"/>
        </a:xfrm>
      </p:grpSpPr>
      <p:sp>
        <p:nvSpPr>
          <p:cNvPr id="61" name="Shape 61"/>
          <p:cNvSpPr txBox="1"/>
          <p:nvPr>
            <p:ph type="title"/>
          </p:nvPr>
        </p:nvSpPr>
        <p:spPr>
          <a:xfrm>
            <a:off x="1154953" y="1447800"/>
            <a:ext cx="3401064" cy="144780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2" name="Shape 62"/>
          <p:cNvSpPr txBox="1"/>
          <p:nvPr>
            <p:ph idx="1" type="body"/>
          </p:nvPr>
        </p:nvSpPr>
        <p:spPr>
          <a:xfrm>
            <a:off x="4784616" y="1447800"/>
            <a:ext cx="5195997" cy="4572000"/>
          </a:xfrm>
          <a:prstGeom prst="rect">
            <a:avLst/>
          </a:prstGeom>
          <a:noFill/>
          <a:ln>
            <a:noFill/>
          </a:ln>
        </p:spPr>
        <p:txBody>
          <a:bodyPr anchorCtr="0" anchor="ctr" bIns="91425" lIns="91425" rIns="91425" wrap="square" tIns="91425"/>
          <a:lstStyle>
            <a:lvl1pPr indent="-241300" lvl="0" marL="3429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61579" lvl="5" marL="250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3" name="Shape 63"/>
          <p:cNvSpPr txBox="1"/>
          <p:nvPr>
            <p:ph idx="2" type="body"/>
          </p:nvPr>
        </p:nvSpPr>
        <p:spPr>
          <a:xfrm>
            <a:off x="1154953" y="3129280"/>
            <a:ext cx="3401063" cy="289559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4" name="Shape 6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5" name="Shape 6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Shape 6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7" name="Shape 67"/>
        <p:cNvGrpSpPr/>
        <p:nvPr/>
      </p:nvGrpSpPr>
      <p:grpSpPr>
        <a:xfrm>
          <a:off x="0" y="0"/>
          <a:ext cx="0" cy="0"/>
          <a:chOff x="0" y="0"/>
          <a:chExt cx="0" cy="0"/>
        </a:xfrm>
      </p:grpSpPr>
      <p:sp>
        <p:nvSpPr>
          <p:cNvPr id="68" name="Shape 68"/>
          <p:cNvSpPr txBox="1"/>
          <p:nvPr>
            <p:ph type="title"/>
          </p:nvPr>
        </p:nvSpPr>
        <p:spPr>
          <a:xfrm>
            <a:off x="1153907" y="1854192"/>
            <a:ext cx="5092906" cy="157480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9" name="Shape 69"/>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 type="body"/>
          </p:nvPr>
        </p:nvSpPr>
        <p:spPr>
          <a:xfrm>
            <a:off x="1154954" y="3657600"/>
            <a:ext cx="5084979" cy="13716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1" name="Shape 7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2" name="Shape 7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Shape 7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2">
            <a:alphaModFix/>
          </a:blip>
          <a:srcRect b="0" l="3613" r="0" t="0"/>
          <a:stretch/>
        </p:blipFill>
        <p:spPr>
          <a:xfrm>
            <a:off x="0" y="2669685"/>
            <a:ext cx="4021470" cy="4172190"/>
          </a:xfrm>
          <a:prstGeom prst="rect">
            <a:avLst/>
          </a:prstGeom>
          <a:noFill/>
          <a:ln>
            <a:noFill/>
          </a:ln>
        </p:spPr>
      </p:pic>
      <p:pic>
        <p:nvPicPr>
          <p:cNvPr id="7" name="Shape 7"/>
          <p:cNvPicPr preferRelativeResize="0"/>
          <p:nvPr/>
        </p:nvPicPr>
        <p:blipFill rotWithShape="1">
          <a:blip r:embed="rId3">
            <a:alphaModFix/>
          </a:blip>
          <a:srcRect b="0" l="35640" r="0" t="0"/>
          <a:stretch/>
        </p:blipFill>
        <p:spPr>
          <a:xfrm>
            <a:off x="0" y="2892347"/>
            <a:ext cx="1521042" cy="2363324"/>
          </a:xfrm>
          <a:prstGeom prst="rect">
            <a:avLst/>
          </a:prstGeom>
          <a:noFill/>
          <a:ln>
            <a:noFill/>
          </a:ln>
        </p:spPr>
      </p:pic>
      <p:sp>
        <p:nvSpPr>
          <p:cNvPr id="8" name="Shape 8"/>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rIns="91425" wrap="square" tIns="91425">
            <a:noAutofit/>
          </a:bodyPr>
          <a:lstStyle/>
          <a:p>
            <a:pPr indent="0" lvl="0" marL="0">
              <a:spcBef>
                <a:spcPts val="0"/>
              </a:spcBef>
              <a:buNone/>
            </a:pPr>
            <a:r>
              <a:t/>
            </a:r>
            <a:endParaRPr/>
          </a:p>
        </p:txBody>
      </p:sp>
      <p:pic>
        <p:nvPicPr>
          <p:cNvPr id="9" name="Shape 9"/>
          <p:cNvPicPr preferRelativeResize="0"/>
          <p:nvPr/>
        </p:nvPicPr>
        <p:blipFill rotWithShape="1">
          <a:blip r:embed="rId4">
            <a:alphaModFix/>
          </a:blip>
          <a:srcRect b="0" l="0" r="0" t="28812"/>
          <a:stretch/>
        </p:blipFill>
        <p:spPr>
          <a:xfrm>
            <a:off x="7999412" y="0"/>
            <a:ext cx="1602425" cy="1140722"/>
          </a:xfrm>
          <a:prstGeom prst="rect">
            <a:avLst/>
          </a:prstGeom>
          <a:noFill/>
          <a:ln>
            <a:noFill/>
          </a:ln>
        </p:spPr>
      </p:pic>
      <p:pic>
        <p:nvPicPr>
          <p:cNvPr id="10" name="Shape 10"/>
          <p:cNvPicPr preferRelativeResize="0"/>
          <p:nvPr/>
        </p:nvPicPr>
        <p:blipFill rotWithShape="1">
          <a:blip r:embed="rId5">
            <a:alphaModFix/>
          </a:blip>
          <a:srcRect b="23320" l="0" r="0" t="0"/>
          <a:stretch/>
        </p:blipFill>
        <p:spPr>
          <a:xfrm>
            <a:off x="8605878" y="6096000"/>
            <a:ext cx="993469" cy="761797"/>
          </a:xfrm>
          <a:prstGeom prst="rect">
            <a:avLst/>
          </a:prstGeom>
          <a:noFill/>
          <a:ln>
            <a:noFill/>
          </a:ln>
        </p:spPr>
      </p:pic>
      <p:sp>
        <p:nvSpPr>
          <p:cNvPr id="11" name="Shape 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 name="Shape 13"/>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61579" lvl="5" marL="250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Shape 1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Shape 1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Shape 1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9.jpg"/><Relationship Id="rId5" Type="http://schemas.openxmlformats.org/officeDocument/2006/relationships/image" Target="../media/image34.jpg"/><Relationship Id="rId6" Type="http://schemas.openxmlformats.org/officeDocument/2006/relationships/image" Target="../media/image38.jpg"/><Relationship Id="rId7"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openaccess.thecvf.com/content_ICCV_2017/papers/Huang_Arbitrary_Style_Transfer_ICCV_2017_paper.pdf" TargetMode="External"/><Relationship Id="rId4" Type="http://schemas.openxmlformats.org/officeDocument/2006/relationships/hyperlink" Target="http://arxiv.org/abs/1508.06576" TargetMode="External"/><Relationship Id="rId5" Type="http://schemas.openxmlformats.org/officeDocument/2006/relationships/hyperlink" Target="https://github.com/eridgd/AdaIN-T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eridgd/AdaIN-TF"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ctrTitle"/>
          </p:nvPr>
        </p:nvSpPr>
        <p:spPr>
          <a:xfrm>
            <a:off x="1154955" y="1447800"/>
            <a:ext cx="8825658" cy="3329581"/>
          </a:xfrm>
          <a:prstGeom prst="rect">
            <a:avLst/>
          </a:prstGeom>
          <a:noFill/>
          <a:ln>
            <a:noFill/>
          </a:ln>
        </p:spPr>
        <p:txBody>
          <a:bodyPr anchorCtr="0" anchor="b" bIns="45700" lIns="91425" rIns="91425" wrap="square" tIns="45700">
            <a:noAutofit/>
          </a:bodyPr>
          <a:lstStyle/>
          <a:p>
            <a:pPr indent="-457200" lvl="0" marL="0" marR="0" rtl="0" algn="l">
              <a:spcBef>
                <a:spcPts val="0"/>
              </a:spcBef>
              <a:buClr>
                <a:schemeClr val="lt2"/>
              </a:buClr>
              <a:buSzPts val="7200"/>
              <a:buFont typeface="Century Gothic"/>
              <a:buNone/>
            </a:pPr>
            <a:r>
              <a:rPr b="0" i="0" lang="en-US" sz="7200" u="none" cap="none" strike="noStrike">
                <a:solidFill>
                  <a:srgbClr val="FFFFFF"/>
                </a:solidFill>
                <a:latin typeface="Century Gothic"/>
                <a:ea typeface="Century Gothic"/>
                <a:cs typeface="Century Gothic"/>
                <a:sym typeface="Century Gothic"/>
              </a:rPr>
              <a:t>Style transfer</a:t>
            </a:r>
          </a:p>
        </p:txBody>
      </p:sp>
      <p:sp>
        <p:nvSpPr>
          <p:cNvPr id="148" name="Shape 148"/>
          <p:cNvSpPr txBox="1"/>
          <p:nvPr>
            <p:ph idx="1" type="subTitle"/>
          </p:nvPr>
        </p:nvSpPr>
        <p:spPr>
          <a:xfrm>
            <a:off x="1324224" y="5018350"/>
            <a:ext cx="3726000" cy="1485600"/>
          </a:xfrm>
          <a:prstGeom prst="rect">
            <a:avLst/>
          </a:prstGeom>
          <a:noFill/>
          <a:ln>
            <a:noFill/>
          </a:ln>
        </p:spPr>
        <p:txBody>
          <a:bodyPr anchorCtr="0" anchor="t" bIns="45700" lIns="91425" rIns="91425" wrap="square" tIns="45700">
            <a:noAutofit/>
          </a:bodyPr>
          <a:lstStyle/>
          <a:p>
            <a:pPr indent="-93980" lvl="0" marL="0" marR="0" rtl="0" algn="l">
              <a:lnSpc>
                <a:spcPct val="80000"/>
              </a:lnSpc>
              <a:spcBef>
                <a:spcPts val="0"/>
              </a:spcBef>
              <a:spcAft>
                <a:spcPts val="0"/>
              </a:spcAft>
              <a:buClr>
                <a:srgbClr val="86D1D8"/>
              </a:buClr>
              <a:buSzPts val="1480"/>
              <a:buFont typeface="Noto Sans Symbols"/>
              <a:buNone/>
            </a:pPr>
            <a:r>
              <a:rPr b="0" i="0" lang="en-US" sz="1400" u="none" cap="none" strike="noStrike">
                <a:solidFill>
                  <a:srgbClr val="86D1D8"/>
                </a:solidFill>
                <a:latin typeface="Century Gothic"/>
                <a:ea typeface="Century Gothic"/>
                <a:cs typeface="Century Gothic"/>
                <a:sym typeface="Century Gothic"/>
              </a:rPr>
              <a:t>ITZIAR SAGASTIBERRI</a:t>
            </a:r>
          </a:p>
          <a:p>
            <a:pPr indent="-93980" lvl="0" marL="0" marR="0" rtl="0" algn="l">
              <a:lnSpc>
                <a:spcPct val="80000"/>
              </a:lnSpc>
              <a:spcBef>
                <a:spcPts val="1000"/>
              </a:spcBef>
              <a:spcAft>
                <a:spcPts val="0"/>
              </a:spcAft>
              <a:buClr>
                <a:srgbClr val="86D1D8"/>
              </a:buClr>
              <a:buSzPts val="1480"/>
              <a:buFont typeface="Noto Sans Symbols"/>
              <a:buNone/>
            </a:pPr>
            <a:r>
              <a:rPr b="0" i="0" lang="en-US" sz="1400" u="none" cap="none" strike="noStrike">
                <a:solidFill>
                  <a:srgbClr val="86D1D8"/>
                </a:solidFill>
                <a:latin typeface="Century Gothic"/>
                <a:ea typeface="Century Gothic"/>
                <a:cs typeface="Century Gothic"/>
                <a:sym typeface="Century Gothic"/>
              </a:rPr>
              <a:t>MIREIA GARTZIA</a:t>
            </a:r>
          </a:p>
          <a:p>
            <a:pPr indent="-93980" lvl="0" marL="0" marR="0" rtl="0" algn="l">
              <a:lnSpc>
                <a:spcPct val="80000"/>
              </a:lnSpc>
              <a:spcBef>
                <a:spcPts val="1000"/>
              </a:spcBef>
              <a:spcAft>
                <a:spcPts val="0"/>
              </a:spcAft>
              <a:buClr>
                <a:srgbClr val="86D1D8"/>
              </a:buClr>
              <a:buSzPts val="1480"/>
              <a:buFont typeface="Noto Sans Symbols"/>
              <a:buNone/>
            </a:pPr>
            <a:r>
              <a:rPr b="0" i="0" lang="en-US" sz="1400" u="none" cap="none" strike="noStrike">
                <a:solidFill>
                  <a:srgbClr val="86D1D8"/>
                </a:solidFill>
                <a:latin typeface="Century Gothic"/>
                <a:ea typeface="Century Gothic"/>
                <a:cs typeface="Century Gothic"/>
                <a:sym typeface="Century Gothic"/>
              </a:rPr>
              <a:t>CAROLINA F</a:t>
            </a:r>
            <a:r>
              <a:rPr lang="en-US" sz="1400">
                <a:solidFill>
                  <a:srgbClr val="86D1D8"/>
                </a:solidFill>
              </a:rPr>
              <a:t>ERNÁNDEZ-PEDRAZA</a:t>
            </a:r>
          </a:p>
          <a:p>
            <a:pPr indent="-93980" lvl="0" marL="0" marR="0" rtl="0" algn="l">
              <a:lnSpc>
                <a:spcPct val="80000"/>
              </a:lnSpc>
              <a:spcBef>
                <a:spcPts val="1000"/>
              </a:spcBef>
              <a:spcAft>
                <a:spcPts val="0"/>
              </a:spcAft>
              <a:buClr>
                <a:srgbClr val="86D1D8"/>
              </a:buClr>
              <a:buSzPts val="1480"/>
              <a:buFont typeface="Noto Sans Symbols"/>
              <a:buNone/>
            </a:pPr>
            <a:r>
              <a:rPr b="0" i="0" lang="en-US" sz="1400" u="none" cap="none" strike="noStrike">
                <a:solidFill>
                  <a:srgbClr val="86D1D8"/>
                </a:solidFill>
                <a:latin typeface="Century Gothic"/>
                <a:ea typeface="Century Gothic"/>
                <a:cs typeface="Century Gothic"/>
                <a:sym typeface="Century Gothic"/>
              </a:rPr>
              <a:t>CRISTINA </a:t>
            </a:r>
            <a:r>
              <a:rPr b="0" i="0" lang="en-US" sz="1400" u="none" cap="none" strike="noStrike">
                <a:solidFill>
                  <a:srgbClr val="86D1D8"/>
                </a:solidFill>
                <a:latin typeface="Century Gothic"/>
                <a:ea typeface="Century Gothic"/>
                <a:cs typeface="Century Gothic"/>
                <a:sym typeface="Century Gothic"/>
              </a:rPr>
              <a:t>GONZÁLEZ</a:t>
            </a:r>
          </a:p>
          <a:p>
            <a:pPr indent="-93980" lvl="0" marL="0" marR="0" rtl="0" algn="l">
              <a:lnSpc>
                <a:spcPct val="80000"/>
              </a:lnSpc>
              <a:spcBef>
                <a:spcPts val="1000"/>
              </a:spcBef>
              <a:spcAft>
                <a:spcPts val="0"/>
              </a:spcAft>
              <a:buClr>
                <a:srgbClr val="86D1D8"/>
              </a:buClr>
              <a:buSzPts val="1480"/>
              <a:buFont typeface="Noto Sans Symbols"/>
              <a:buNone/>
            </a:pPr>
            <a:r>
              <a:t/>
            </a:r>
            <a:endParaRPr b="0" i="0" sz="1400" u="none" cap="none" strike="noStrike">
              <a:solidFill>
                <a:srgbClr val="86D1D8"/>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646100" y="452725"/>
            <a:ext cx="9993900" cy="913200"/>
          </a:xfrm>
          <a:prstGeom prst="rect">
            <a:avLst/>
          </a:prstGeom>
        </p:spPr>
        <p:txBody>
          <a:bodyPr anchorCtr="0" anchor="t" bIns="91425" lIns="91425" rIns="91425" wrap="square" tIns="91425">
            <a:noAutofit/>
          </a:bodyPr>
          <a:lstStyle/>
          <a:p>
            <a:pPr indent="0" lvl="0" marL="0" rtl="0">
              <a:spcBef>
                <a:spcPts val="0"/>
              </a:spcBef>
              <a:buNone/>
            </a:pPr>
            <a:r>
              <a:rPr lang="en-US"/>
              <a:t>Training phase: Losses (tensorboard)</a:t>
            </a:r>
          </a:p>
        </p:txBody>
      </p:sp>
      <p:sp>
        <p:nvSpPr>
          <p:cNvPr id="225" name="Shape 225"/>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pic>
        <p:nvPicPr>
          <p:cNvPr id="226" name="Shape 226"/>
          <p:cNvPicPr preferRelativeResize="0"/>
          <p:nvPr/>
        </p:nvPicPr>
        <p:blipFill>
          <a:blip r:embed="rId3">
            <a:alphaModFix/>
          </a:blip>
          <a:stretch>
            <a:fillRect/>
          </a:stretch>
        </p:blipFill>
        <p:spPr>
          <a:xfrm>
            <a:off x="445925" y="2089973"/>
            <a:ext cx="3381375" cy="2257425"/>
          </a:xfrm>
          <a:prstGeom prst="rect">
            <a:avLst/>
          </a:prstGeom>
          <a:noFill/>
          <a:ln>
            <a:noFill/>
          </a:ln>
        </p:spPr>
      </p:pic>
      <p:pic>
        <p:nvPicPr>
          <p:cNvPr id="227" name="Shape 227"/>
          <p:cNvPicPr preferRelativeResize="0"/>
          <p:nvPr/>
        </p:nvPicPr>
        <p:blipFill>
          <a:blip r:embed="rId4">
            <a:alphaModFix/>
          </a:blip>
          <a:stretch>
            <a:fillRect/>
          </a:stretch>
        </p:blipFill>
        <p:spPr>
          <a:xfrm>
            <a:off x="4219875" y="2099498"/>
            <a:ext cx="3381375" cy="2238375"/>
          </a:xfrm>
          <a:prstGeom prst="rect">
            <a:avLst/>
          </a:prstGeom>
          <a:noFill/>
          <a:ln>
            <a:noFill/>
          </a:ln>
        </p:spPr>
      </p:pic>
      <p:pic>
        <p:nvPicPr>
          <p:cNvPr id="228" name="Shape 228"/>
          <p:cNvPicPr preferRelativeResize="0"/>
          <p:nvPr/>
        </p:nvPicPr>
        <p:blipFill>
          <a:blip r:embed="rId5">
            <a:alphaModFix/>
          </a:blip>
          <a:stretch>
            <a:fillRect/>
          </a:stretch>
        </p:blipFill>
        <p:spPr>
          <a:xfrm>
            <a:off x="2379625" y="4473075"/>
            <a:ext cx="3381375" cy="2283920"/>
          </a:xfrm>
          <a:prstGeom prst="rect">
            <a:avLst/>
          </a:prstGeom>
          <a:noFill/>
          <a:ln>
            <a:noFill/>
          </a:ln>
        </p:spPr>
      </p:pic>
      <p:sp>
        <p:nvSpPr>
          <p:cNvPr id="229" name="Shape 229"/>
          <p:cNvSpPr txBox="1"/>
          <p:nvPr/>
        </p:nvSpPr>
        <p:spPr>
          <a:xfrm>
            <a:off x="8419050" y="3232975"/>
            <a:ext cx="3305100" cy="4589700"/>
          </a:xfrm>
          <a:prstGeom prst="rect">
            <a:avLst/>
          </a:prstGeom>
          <a:noFill/>
          <a:ln>
            <a:noFill/>
          </a:ln>
        </p:spPr>
        <p:txBody>
          <a:bodyPr anchorCtr="0" anchor="t" bIns="91425" lIns="91425" rIns="91425" wrap="square" tIns="91425">
            <a:noAutofit/>
          </a:bodyPr>
          <a:lstStyle/>
          <a:p>
            <a:pPr indent="0" lvl="0" marL="0">
              <a:spcBef>
                <a:spcPts val="0"/>
              </a:spcBef>
              <a:buNone/>
            </a:pPr>
            <a:r>
              <a:rPr lang="en-US" sz="2400">
                <a:solidFill>
                  <a:srgbClr val="FFFFFF"/>
                </a:solidFill>
              </a:rPr>
              <a:t>#Epochs: 2000</a:t>
            </a:r>
          </a:p>
          <a:p>
            <a:pPr indent="0" lvl="0" marL="0">
              <a:spcBef>
                <a:spcPts val="0"/>
              </a:spcBef>
              <a:buNone/>
            </a:pPr>
            <a:r>
              <a:rPr lang="en-US" sz="2400">
                <a:solidFill>
                  <a:srgbClr val="FFFFFF"/>
                </a:solidFill>
              </a:rPr>
              <a:t>Content_weight =1</a:t>
            </a:r>
          </a:p>
          <a:p>
            <a:pPr indent="0" lvl="0" marL="0">
              <a:spcBef>
                <a:spcPts val="0"/>
              </a:spcBef>
              <a:buNone/>
            </a:pPr>
            <a:r>
              <a:rPr lang="en-US" sz="2400">
                <a:solidFill>
                  <a:srgbClr val="FFFFFF"/>
                </a:solidFill>
              </a:rPr>
              <a:t>Style_weight = 1e-2</a:t>
            </a:r>
          </a:p>
        </p:txBody>
      </p:sp>
      <p:pic>
        <p:nvPicPr>
          <p:cNvPr id="230" name="Shape 230"/>
          <p:cNvPicPr preferRelativeResize="0"/>
          <p:nvPr/>
        </p:nvPicPr>
        <p:blipFill>
          <a:blip r:embed="rId6">
            <a:alphaModFix/>
          </a:blip>
          <a:stretch>
            <a:fillRect/>
          </a:stretch>
        </p:blipFill>
        <p:spPr>
          <a:xfrm>
            <a:off x="445925" y="1492450"/>
            <a:ext cx="2375525" cy="47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646100" y="452725"/>
            <a:ext cx="9914100" cy="913200"/>
          </a:xfrm>
          <a:prstGeom prst="rect">
            <a:avLst/>
          </a:prstGeom>
        </p:spPr>
        <p:txBody>
          <a:bodyPr anchorCtr="0" anchor="t" bIns="91425" lIns="91425" rIns="91425" wrap="square" tIns="91425">
            <a:noAutofit/>
          </a:bodyPr>
          <a:lstStyle/>
          <a:p>
            <a:pPr indent="0" lvl="0" marL="0" rtl="0">
              <a:spcBef>
                <a:spcPts val="0"/>
              </a:spcBef>
              <a:buNone/>
            </a:pPr>
            <a:r>
              <a:rPr lang="en-US"/>
              <a:t>Training phase: Losses (tensorboard)</a:t>
            </a:r>
          </a:p>
        </p:txBody>
      </p:sp>
      <p:sp>
        <p:nvSpPr>
          <p:cNvPr id="236" name="Shape 236"/>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
        <p:nvSpPr>
          <p:cNvPr id="237" name="Shape 237"/>
          <p:cNvSpPr txBox="1"/>
          <p:nvPr/>
        </p:nvSpPr>
        <p:spPr>
          <a:xfrm>
            <a:off x="8204725" y="2960266"/>
            <a:ext cx="3305100" cy="14547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2400">
                <a:solidFill>
                  <a:srgbClr val="FFFFFF"/>
                </a:solidFill>
              </a:rPr>
              <a:t>#Epochs: 2000</a:t>
            </a:r>
          </a:p>
          <a:p>
            <a:pPr indent="0" lvl="0" marL="0" rtl="0">
              <a:spcBef>
                <a:spcPts val="0"/>
              </a:spcBef>
              <a:buNone/>
            </a:pPr>
            <a:r>
              <a:rPr lang="en-US" sz="2400">
                <a:solidFill>
                  <a:srgbClr val="FFFFFF"/>
                </a:solidFill>
              </a:rPr>
              <a:t>Content_weight =0.7</a:t>
            </a:r>
          </a:p>
          <a:p>
            <a:pPr indent="0" lvl="0" marL="0" rtl="0">
              <a:spcBef>
                <a:spcPts val="0"/>
              </a:spcBef>
              <a:buNone/>
            </a:pPr>
            <a:r>
              <a:rPr lang="en-US" sz="2400">
                <a:solidFill>
                  <a:srgbClr val="FFFFFF"/>
                </a:solidFill>
              </a:rPr>
              <a:t>Style_weight = 0.1</a:t>
            </a:r>
          </a:p>
        </p:txBody>
      </p:sp>
      <p:pic>
        <p:nvPicPr>
          <p:cNvPr id="238" name="Shape 238"/>
          <p:cNvPicPr preferRelativeResize="0"/>
          <p:nvPr/>
        </p:nvPicPr>
        <p:blipFill>
          <a:blip r:embed="rId3">
            <a:alphaModFix/>
          </a:blip>
          <a:stretch>
            <a:fillRect/>
          </a:stretch>
        </p:blipFill>
        <p:spPr>
          <a:xfrm>
            <a:off x="685800" y="1518323"/>
            <a:ext cx="3295650" cy="2238375"/>
          </a:xfrm>
          <a:prstGeom prst="rect">
            <a:avLst/>
          </a:prstGeom>
          <a:noFill/>
          <a:ln>
            <a:noFill/>
          </a:ln>
        </p:spPr>
      </p:pic>
      <p:pic>
        <p:nvPicPr>
          <p:cNvPr id="239" name="Shape 239"/>
          <p:cNvPicPr preferRelativeResize="0"/>
          <p:nvPr/>
        </p:nvPicPr>
        <p:blipFill>
          <a:blip r:embed="rId4">
            <a:alphaModFix/>
          </a:blip>
          <a:stretch>
            <a:fillRect/>
          </a:stretch>
        </p:blipFill>
        <p:spPr>
          <a:xfrm>
            <a:off x="4333350" y="1537375"/>
            <a:ext cx="3276600" cy="2238375"/>
          </a:xfrm>
          <a:prstGeom prst="rect">
            <a:avLst/>
          </a:prstGeom>
          <a:noFill/>
          <a:ln>
            <a:noFill/>
          </a:ln>
        </p:spPr>
      </p:pic>
      <p:pic>
        <p:nvPicPr>
          <p:cNvPr id="240" name="Shape 240"/>
          <p:cNvPicPr preferRelativeResize="0"/>
          <p:nvPr/>
        </p:nvPicPr>
        <p:blipFill>
          <a:blip r:embed="rId5">
            <a:alphaModFix/>
          </a:blip>
          <a:stretch>
            <a:fillRect/>
          </a:stretch>
        </p:blipFill>
        <p:spPr>
          <a:xfrm>
            <a:off x="2473675" y="3909100"/>
            <a:ext cx="3276600" cy="220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Testing phase </a:t>
            </a:r>
          </a:p>
        </p:txBody>
      </p:sp>
      <p:sp>
        <p:nvSpPr>
          <p:cNvPr id="246" name="Shape 246"/>
          <p:cNvSpPr txBox="1"/>
          <p:nvPr>
            <p:ph idx="1" type="body"/>
          </p:nvPr>
        </p:nvSpPr>
        <p:spPr>
          <a:xfrm>
            <a:off x="1104212" y="1853118"/>
            <a:ext cx="8946600" cy="4195500"/>
          </a:xfrm>
          <a:prstGeom prst="rect">
            <a:avLst/>
          </a:prstGeom>
        </p:spPr>
        <p:txBody>
          <a:bodyPr anchorCtr="0" anchor="t" bIns="91425" lIns="91425" rIns="91425" wrap="square" tIns="91425">
            <a:noAutofit/>
          </a:bodyPr>
          <a:lstStyle/>
          <a:p>
            <a:pPr indent="-311150" lvl="0" marL="342900">
              <a:spcBef>
                <a:spcPts val="0"/>
              </a:spcBef>
              <a:buClr>
                <a:schemeClr val="dk1"/>
              </a:buClr>
              <a:buSzPts val="1100"/>
              <a:buFont typeface="Arial"/>
              <a:buNone/>
            </a:pPr>
            <a:r>
              <a:rPr lang="en-US" u="sng"/>
              <a:t>Dataset</a:t>
            </a:r>
          </a:p>
          <a:p>
            <a:pPr indent="-241300" lvl="0" marL="342900">
              <a:spcBef>
                <a:spcPts val="0"/>
              </a:spcBef>
              <a:buNone/>
            </a:pPr>
            <a:r>
              <a:rPr lang="en-US"/>
              <a:t>→ For content images: </a:t>
            </a:r>
          </a:p>
          <a:p>
            <a:pPr indent="-311150" lvl="0" marL="342900">
              <a:spcBef>
                <a:spcPts val="0"/>
              </a:spcBef>
              <a:buClr>
                <a:schemeClr val="dk1"/>
              </a:buClr>
              <a:buSzPts val="1100"/>
              <a:buFont typeface="Arial"/>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311150" lvl="0" marL="342900">
              <a:spcBef>
                <a:spcPts val="0"/>
              </a:spcBef>
              <a:buClr>
                <a:schemeClr val="dk1"/>
              </a:buClr>
              <a:buSzPts val="1100"/>
              <a:buFont typeface="Arial"/>
              <a:buNone/>
            </a:pPr>
            <a:r>
              <a:rPr lang="en-US"/>
              <a:t>→ For style images: same as for training</a:t>
            </a:r>
          </a:p>
        </p:txBody>
      </p:sp>
      <p:sp>
        <p:nvSpPr>
          <p:cNvPr id="247" name="Shape 247"/>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pic>
        <p:nvPicPr>
          <p:cNvPr id="248" name="Shape 248"/>
          <p:cNvPicPr preferRelativeResize="0"/>
          <p:nvPr/>
        </p:nvPicPr>
        <p:blipFill>
          <a:blip r:embed="rId3">
            <a:alphaModFix/>
          </a:blip>
          <a:stretch>
            <a:fillRect/>
          </a:stretch>
        </p:blipFill>
        <p:spPr>
          <a:xfrm>
            <a:off x="206375" y="3115350"/>
            <a:ext cx="3768600" cy="1884300"/>
          </a:xfrm>
          <a:prstGeom prst="rect">
            <a:avLst/>
          </a:prstGeom>
          <a:noFill/>
          <a:ln>
            <a:noFill/>
          </a:ln>
        </p:spPr>
      </p:pic>
      <p:pic>
        <p:nvPicPr>
          <p:cNvPr id="249" name="Shape 249"/>
          <p:cNvPicPr preferRelativeResize="0"/>
          <p:nvPr/>
        </p:nvPicPr>
        <p:blipFill>
          <a:blip r:embed="rId4">
            <a:alphaModFix/>
          </a:blip>
          <a:stretch>
            <a:fillRect/>
          </a:stretch>
        </p:blipFill>
        <p:spPr>
          <a:xfrm>
            <a:off x="4211700" y="3115339"/>
            <a:ext cx="3768600" cy="1884322"/>
          </a:xfrm>
          <a:prstGeom prst="rect">
            <a:avLst/>
          </a:prstGeom>
          <a:noFill/>
          <a:ln>
            <a:noFill/>
          </a:ln>
        </p:spPr>
      </p:pic>
      <p:pic>
        <p:nvPicPr>
          <p:cNvPr id="250" name="Shape 250"/>
          <p:cNvPicPr preferRelativeResize="0"/>
          <p:nvPr/>
        </p:nvPicPr>
        <p:blipFill>
          <a:blip r:embed="rId5">
            <a:alphaModFix/>
          </a:blip>
          <a:stretch>
            <a:fillRect/>
          </a:stretch>
        </p:blipFill>
        <p:spPr>
          <a:xfrm>
            <a:off x="8217025" y="2928484"/>
            <a:ext cx="3768600" cy="22580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rtl="0">
              <a:spcBef>
                <a:spcPts val="0"/>
              </a:spcBef>
              <a:buNone/>
            </a:pPr>
            <a:r>
              <a:rPr lang="en-US"/>
              <a:t>Testing phase </a:t>
            </a:r>
          </a:p>
        </p:txBody>
      </p:sp>
      <p:sp>
        <p:nvSpPr>
          <p:cNvPr id="256" name="Shape 256"/>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
        <p:nvSpPr>
          <p:cNvPr id="257" name="Shape 257"/>
          <p:cNvSpPr txBox="1"/>
          <p:nvPr/>
        </p:nvSpPr>
        <p:spPr>
          <a:xfrm>
            <a:off x="1215537" y="1661783"/>
            <a:ext cx="2159400" cy="3693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1800">
                <a:solidFill>
                  <a:srgbClr val="FF0000"/>
                </a:solidFill>
                <a:latin typeface="Century Gothic"/>
                <a:ea typeface="Century Gothic"/>
                <a:cs typeface="Century Gothic"/>
                <a:sym typeface="Century Gothic"/>
              </a:rPr>
              <a:t>Content</a:t>
            </a:r>
          </a:p>
        </p:txBody>
      </p:sp>
      <p:sp>
        <p:nvSpPr>
          <p:cNvPr id="258" name="Shape 258"/>
          <p:cNvSpPr txBox="1"/>
          <p:nvPr/>
        </p:nvSpPr>
        <p:spPr>
          <a:xfrm>
            <a:off x="4852553" y="1661808"/>
            <a:ext cx="2159400" cy="3693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FF0000"/>
                </a:solidFill>
                <a:latin typeface="Century Gothic"/>
                <a:ea typeface="Century Gothic"/>
                <a:cs typeface="Century Gothic"/>
                <a:sym typeface="Century Gothic"/>
              </a:rPr>
              <a:t>Style</a:t>
            </a:r>
          </a:p>
        </p:txBody>
      </p:sp>
      <p:sp>
        <p:nvSpPr>
          <p:cNvPr id="259" name="Shape 259"/>
          <p:cNvSpPr txBox="1"/>
          <p:nvPr/>
        </p:nvSpPr>
        <p:spPr>
          <a:xfrm>
            <a:off x="8601413" y="1661783"/>
            <a:ext cx="2159400" cy="369300"/>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1" lang="en-US" sz="1800">
                <a:solidFill>
                  <a:srgbClr val="FF0000"/>
                </a:solidFill>
                <a:latin typeface="Century Gothic"/>
                <a:ea typeface="Century Gothic"/>
                <a:cs typeface="Century Gothic"/>
                <a:sym typeface="Century Gothic"/>
              </a:rPr>
              <a:t>Result</a:t>
            </a:r>
          </a:p>
        </p:txBody>
      </p:sp>
      <p:pic>
        <p:nvPicPr>
          <p:cNvPr descr="Imagen relacionada" id="260" name="Shape 260"/>
          <p:cNvPicPr preferRelativeResize="0"/>
          <p:nvPr/>
        </p:nvPicPr>
        <p:blipFill rotWithShape="1">
          <a:blip r:embed="rId3">
            <a:alphaModFix/>
          </a:blip>
          <a:srcRect b="0" l="0" r="0" t="0"/>
          <a:stretch/>
        </p:blipFill>
        <p:spPr>
          <a:xfrm>
            <a:off x="3798569" y="2922114"/>
            <a:ext cx="551676" cy="551676"/>
          </a:xfrm>
          <a:prstGeom prst="rect">
            <a:avLst/>
          </a:prstGeom>
          <a:noFill/>
          <a:ln>
            <a:noFill/>
          </a:ln>
        </p:spPr>
      </p:pic>
      <p:pic>
        <p:nvPicPr>
          <p:cNvPr descr="Imagen relacionada" id="261" name="Shape 261"/>
          <p:cNvPicPr preferRelativeResize="0"/>
          <p:nvPr/>
        </p:nvPicPr>
        <p:blipFill rotWithShape="1">
          <a:blip r:embed="rId3">
            <a:alphaModFix/>
          </a:blip>
          <a:srcRect b="0" l="0" r="0" t="0"/>
          <a:stretch/>
        </p:blipFill>
        <p:spPr>
          <a:xfrm>
            <a:off x="3798569" y="4988569"/>
            <a:ext cx="551676" cy="551676"/>
          </a:xfrm>
          <a:prstGeom prst="rect">
            <a:avLst/>
          </a:prstGeom>
          <a:noFill/>
          <a:ln>
            <a:noFill/>
          </a:ln>
        </p:spPr>
      </p:pic>
      <p:pic>
        <p:nvPicPr>
          <p:cNvPr descr="Resultado de imagen de equal" id="262" name="Shape 262"/>
          <p:cNvPicPr preferRelativeResize="0"/>
          <p:nvPr/>
        </p:nvPicPr>
        <p:blipFill rotWithShape="1">
          <a:blip r:embed="rId4">
            <a:alphaModFix/>
          </a:blip>
          <a:srcRect b="0" l="0" r="0" t="0"/>
          <a:stretch/>
        </p:blipFill>
        <p:spPr>
          <a:xfrm>
            <a:off x="7386445" y="2786723"/>
            <a:ext cx="822457" cy="822457"/>
          </a:xfrm>
          <a:prstGeom prst="rect">
            <a:avLst/>
          </a:prstGeom>
          <a:noFill/>
          <a:ln>
            <a:noFill/>
          </a:ln>
        </p:spPr>
      </p:pic>
      <p:pic>
        <p:nvPicPr>
          <p:cNvPr descr="Resultado de imagen de equal" id="263" name="Shape 263"/>
          <p:cNvPicPr preferRelativeResize="0"/>
          <p:nvPr/>
        </p:nvPicPr>
        <p:blipFill rotWithShape="1">
          <a:blip r:embed="rId4">
            <a:alphaModFix/>
          </a:blip>
          <a:srcRect b="0" l="0" r="0" t="0"/>
          <a:stretch/>
        </p:blipFill>
        <p:spPr>
          <a:xfrm>
            <a:off x="7386442" y="4853187"/>
            <a:ext cx="822457" cy="822457"/>
          </a:xfrm>
          <a:prstGeom prst="rect">
            <a:avLst/>
          </a:prstGeom>
          <a:noFill/>
          <a:ln>
            <a:noFill/>
          </a:ln>
        </p:spPr>
      </p:pic>
      <p:pic>
        <p:nvPicPr>
          <p:cNvPr id="264" name="Shape 264"/>
          <p:cNvPicPr preferRelativeResize="0"/>
          <p:nvPr/>
        </p:nvPicPr>
        <p:blipFill>
          <a:blip r:embed="rId5">
            <a:alphaModFix/>
          </a:blip>
          <a:stretch>
            <a:fillRect/>
          </a:stretch>
        </p:blipFill>
        <p:spPr>
          <a:xfrm>
            <a:off x="8300925" y="2348126"/>
            <a:ext cx="3399396" cy="1699676"/>
          </a:xfrm>
          <a:prstGeom prst="rect">
            <a:avLst/>
          </a:prstGeom>
          <a:noFill/>
          <a:ln>
            <a:noFill/>
          </a:ln>
        </p:spPr>
      </p:pic>
      <p:pic>
        <p:nvPicPr>
          <p:cNvPr id="265" name="Shape 265"/>
          <p:cNvPicPr preferRelativeResize="0"/>
          <p:nvPr/>
        </p:nvPicPr>
        <p:blipFill>
          <a:blip r:embed="rId6">
            <a:alphaModFix/>
          </a:blip>
          <a:stretch>
            <a:fillRect/>
          </a:stretch>
        </p:blipFill>
        <p:spPr>
          <a:xfrm>
            <a:off x="8229062" y="4364850"/>
            <a:ext cx="3543132" cy="2125876"/>
          </a:xfrm>
          <a:prstGeom prst="rect">
            <a:avLst/>
          </a:prstGeom>
          <a:noFill/>
          <a:ln>
            <a:noFill/>
          </a:ln>
        </p:spPr>
      </p:pic>
      <p:pic>
        <p:nvPicPr>
          <p:cNvPr id="266" name="Shape 266"/>
          <p:cNvPicPr preferRelativeResize="0"/>
          <p:nvPr/>
        </p:nvPicPr>
        <p:blipFill>
          <a:blip r:embed="rId7">
            <a:alphaModFix/>
          </a:blip>
          <a:stretch>
            <a:fillRect/>
          </a:stretch>
        </p:blipFill>
        <p:spPr>
          <a:xfrm>
            <a:off x="271400" y="2348113"/>
            <a:ext cx="3399352" cy="1699676"/>
          </a:xfrm>
          <a:prstGeom prst="rect">
            <a:avLst/>
          </a:prstGeom>
          <a:noFill/>
          <a:ln>
            <a:noFill/>
          </a:ln>
        </p:spPr>
      </p:pic>
      <p:pic>
        <p:nvPicPr>
          <p:cNvPr id="267" name="Shape 267"/>
          <p:cNvPicPr preferRelativeResize="0"/>
          <p:nvPr/>
        </p:nvPicPr>
        <p:blipFill>
          <a:blip r:embed="rId8">
            <a:alphaModFix/>
          </a:blip>
          <a:stretch>
            <a:fillRect/>
          </a:stretch>
        </p:blipFill>
        <p:spPr>
          <a:xfrm>
            <a:off x="164250" y="4364862"/>
            <a:ext cx="3548052" cy="2125874"/>
          </a:xfrm>
          <a:prstGeom prst="rect">
            <a:avLst/>
          </a:prstGeom>
          <a:noFill/>
          <a:ln>
            <a:noFill/>
          </a:ln>
        </p:spPr>
      </p:pic>
      <p:pic>
        <p:nvPicPr>
          <p:cNvPr id="268" name="Shape 268"/>
          <p:cNvPicPr preferRelativeResize="0"/>
          <p:nvPr/>
        </p:nvPicPr>
        <p:blipFill>
          <a:blip r:embed="rId9">
            <a:alphaModFix/>
          </a:blip>
          <a:stretch>
            <a:fillRect/>
          </a:stretch>
        </p:blipFill>
        <p:spPr>
          <a:xfrm>
            <a:off x="4553425" y="4364850"/>
            <a:ext cx="2834508" cy="2125875"/>
          </a:xfrm>
          <a:prstGeom prst="rect">
            <a:avLst/>
          </a:prstGeom>
          <a:noFill/>
          <a:ln>
            <a:noFill/>
          </a:ln>
        </p:spPr>
      </p:pic>
      <p:pic>
        <p:nvPicPr>
          <p:cNvPr id="269" name="Shape 269"/>
          <p:cNvPicPr preferRelativeResize="0"/>
          <p:nvPr/>
        </p:nvPicPr>
        <p:blipFill>
          <a:blip r:embed="rId10">
            <a:alphaModFix/>
          </a:blip>
          <a:stretch>
            <a:fillRect/>
          </a:stretch>
        </p:blipFill>
        <p:spPr>
          <a:xfrm>
            <a:off x="4478074" y="2232144"/>
            <a:ext cx="2908374" cy="19316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646100" y="0"/>
            <a:ext cx="11281800" cy="767700"/>
          </a:xfrm>
          <a:prstGeom prst="rect">
            <a:avLst/>
          </a:prstGeom>
        </p:spPr>
        <p:txBody>
          <a:bodyPr anchorCtr="0" anchor="t" bIns="91425" lIns="91425" rIns="91425" wrap="square" tIns="91425">
            <a:noAutofit/>
          </a:bodyPr>
          <a:lstStyle/>
          <a:p>
            <a:pPr indent="0" lvl="0" marL="0" rtl="0">
              <a:spcBef>
                <a:spcPts val="0"/>
              </a:spcBef>
              <a:buNone/>
            </a:pPr>
            <a:r>
              <a:rPr lang="en-US"/>
              <a:t>Testing phase: </a:t>
            </a:r>
            <a:r>
              <a:rPr lang="en-US" sz="3600"/>
              <a:t>Number of epochs influence </a:t>
            </a:r>
          </a:p>
        </p:txBody>
      </p:sp>
      <p:sp>
        <p:nvSpPr>
          <p:cNvPr id="275" name="Shape 275"/>
          <p:cNvSpPr txBox="1"/>
          <p:nvPr>
            <p:ph idx="12" type="sldNum"/>
          </p:nvPr>
        </p:nvSpPr>
        <p:spPr>
          <a:xfrm>
            <a:off x="10352540" y="-85271"/>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pic>
        <p:nvPicPr>
          <p:cNvPr id="276" name="Shape 276"/>
          <p:cNvPicPr preferRelativeResize="0"/>
          <p:nvPr/>
        </p:nvPicPr>
        <p:blipFill>
          <a:blip r:embed="rId3">
            <a:alphaModFix/>
          </a:blip>
          <a:stretch>
            <a:fillRect/>
          </a:stretch>
        </p:blipFill>
        <p:spPr>
          <a:xfrm>
            <a:off x="4356223" y="3719725"/>
            <a:ext cx="3619748" cy="1809886"/>
          </a:xfrm>
          <a:prstGeom prst="rect">
            <a:avLst/>
          </a:prstGeom>
          <a:noFill/>
          <a:ln>
            <a:noFill/>
          </a:ln>
        </p:spPr>
      </p:pic>
      <p:sp>
        <p:nvSpPr>
          <p:cNvPr id="277" name="Shape 277"/>
          <p:cNvSpPr txBox="1"/>
          <p:nvPr/>
        </p:nvSpPr>
        <p:spPr>
          <a:xfrm>
            <a:off x="2277850" y="866250"/>
            <a:ext cx="1303800" cy="596400"/>
          </a:xfrm>
          <a:prstGeom prst="rect">
            <a:avLst/>
          </a:prstGeom>
          <a:noFill/>
          <a:ln>
            <a:noFill/>
          </a:ln>
        </p:spPr>
        <p:txBody>
          <a:bodyPr anchorCtr="0" anchor="t" bIns="91425" lIns="91425" rIns="91425" wrap="square" tIns="91425">
            <a:noAutofit/>
          </a:bodyPr>
          <a:lstStyle/>
          <a:p>
            <a:pPr indent="0" lvl="0" marL="0" algn="just">
              <a:spcBef>
                <a:spcPts val="0"/>
              </a:spcBef>
              <a:buNone/>
            </a:pPr>
            <a:r>
              <a:rPr lang="en-US" sz="2000">
                <a:solidFill>
                  <a:schemeClr val="lt1"/>
                </a:solidFill>
              </a:rPr>
              <a:t>2000</a:t>
            </a:r>
          </a:p>
        </p:txBody>
      </p:sp>
      <p:sp>
        <p:nvSpPr>
          <p:cNvPr id="278" name="Shape 278"/>
          <p:cNvSpPr txBox="1"/>
          <p:nvPr/>
        </p:nvSpPr>
        <p:spPr>
          <a:xfrm>
            <a:off x="5781050" y="866250"/>
            <a:ext cx="1011900" cy="596400"/>
          </a:xfrm>
          <a:prstGeom prst="rect">
            <a:avLst/>
          </a:prstGeom>
          <a:noFill/>
          <a:ln>
            <a:noFill/>
          </a:ln>
        </p:spPr>
        <p:txBody>
          <a:bodyPr anchorCtr="0" anchor="t" bIns="91425" lIns="91425" rIns="91425" wrap="square" tIns="91425">
            <a:noAutofit/>
          </a:bodyPr>
          <a:lstStyle/>
          <a:p>
            <a:pPr indent="0" lvl="0" marL="0" rtl="0" algn="just">
              <a:spcBef>
                <a:spcPts val="0"/>
              </a:spcBef>
              <a:buNone/>
            </a:pPr>
            <a:r>
              <a:rPr lang="en-US" sz="2000">
                <a:solidFill>
                  <a:schemeClr val="lt1"/>
                </a:solidFill>
              </a:rPr>
              <a:t>6000</a:t>
            </a:r>
          </a:p>
        </p:txBody>
      </p:sp>
      <p:pic>
        <p:nvPicPr>
          <p:cNvPr id="279" name="Shape 279"/>
          <p:cNvPicPr preferRelativeResize="0"/>
          <p:nvPr/>
        </p:nvPicPr>
        <p:blipFill>
          <a:blip r:embed="rId4">
            <a:alphaModFix/>
          </a:blip>
          <a:stretch>
            <a:fillRect/>
          </a:stretch>
        </p:blipFill>
        <p:spPr>
          <a:xfrm>
            <a:off x="4356225" y="1686250"/>
            <a:ext cx="3619750" cy="1809875"/>
          </a:xfrm>
          <a:prstGeom prst="rect">
            <a:avLst/>
          </a:prstGeom>
          <a:noFill/>
          <a:ln>
            <a:noFill/>
          </a:ln>
        </p:spPr>
      </p:pic>
      <p:pic>
        <p:nvPicPr>
          <p:cNvPr id="280" name="Shape 280"/>
          <p:cNvPicPr preferRelativeResize="0"/>
          <p:nvPr/>
        </p:nvPicPr>
        <p:blipFill>
          <a:blip r:embed="rId5">
            <a:alphaModFix/>
          </a:blip>
          <a:stretch>
            <a:fillRect/>
          </a:stretch>
        </p:blipFill>
        <p:spPr>
          <a:xfrm>
            <a:off x="509450" y="1686250"/>
            <a:ext cx="3619750" cy="1809875"/>
          </a:xfrm>
          <a:prstGeom prst="rect">
            <a:avLst/>
          </a:prstGeom>
          <a:noFill/>
          <a:ln>
            <a:noFill/>
          </a:ln>
        </p:spPr>
      </p:pic>
      <p:pic>
        <p:nvPicPr>
          <p:cNvPr id="281" name="Shape 281"/>
          <p:cNvPicPr preferRelativeResize="0"/>
          <p:nvPr/>
        </p:nvPicPr>
        <p:blipFill>
          <a:blip r:embed="rId6">
            <a:alphaModFix/>
          </a:blip>
          <a:stretch>
            <a:fillRect/>
          </a:stretch>
        </p:blipFill>
        <p:spPr>
          <a:xfrm>
            <a:off x="509445" y="3719725"/>
            <a:ext cx="3619752" cy="1809874"/>
          </a:xfrm>
          <a:prstGeom prst="rect">
            <a:avLst/>
          </a:prstGeom>
          <a:noFill/>
          <a:ln>
            <a:noFill/>
          </a:ln>
        </p:spPr>
      </p:pic>
      <p:pic>
        <p:nvPicPr>
          <p:cNvPr id="282" name="Shape 282"/>
          <p:cNvPicPr preferRelativeResize="0"/>
          <p:nvPr/>
        </p:nvPicPr>
        <p:blipFill>
          <a:blip r:embed="rId7">
            <a:alphaModFix/>
          </a:blip>
          <a:stretch>
            <a:fillRect/>
          </a:stretch>
        </p:blipFill>
        <p:spPr>
          <a:xfrm>
            <a:off x="8203000" y="3646850"/>
            <a:ext cx="3765476" cy="1882750"/>
          </a:xfrm>
          <a:prstGeom prst="rect">
            <a:avLst/>
          </a:prstGeom>
          <a:noFill/>
          <a:ln>
            <a:noFill/>
          </a:ln>
        </p:spPr>
      </p:pic>
      <p:sp>
        <p:nvSpPr>
          <p:cNvPr id="283" name="Shape 283"/>
          <p:cNvSpPr txBox="1"/>
          <p:nvPr/>
        </p:nvSpPr>
        <p:spPr>
          <a:xfrm>
            <a:off x="9579788" y="861250"/>
            <a:ext cx="1011900" cy="596400"/>
          </a:xfrm>
          <a:prstGeom prst="rect">
            <a:avLst/>
          </a:prstGeom>
          <a:noFill/>
          <a:ln>
            <a:noFill/>
          </a:ln>
        </p:spPr>
        <p:txBody>
          <a:bodyPr anchorCtr="0" anchor="t" bIns="91425" lIns="91425" rIns="91425" wrap="square" tIns="91425">
            <a:noAutofit/>
          </a:bodyPr>
          <a:lstStyle/>
          <a:p>
            <a:pPr indent="0" lvl="0" marL="0" rtl="0" algn="just">
              <a:spcBef>
                <a:spcPts val="0"/>
              </a:spcBef>
              <a:buNone/>
            </a:pPr>
            <a:r>
              <a:rPr lang="en-US" sz="2000">
                <a:solidFill>
                  <a:schemeClr val="lt1"/>
                </a:solidFill>
              </a:rPr>
              <a:t>20000</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646100" y="0"/>
            <a:ext cx="11194500" cy="767700"/>
          </a:xfrm>
          <a:prstGeom prst="rect">
            <a:avLst/>
          </a:prstGeom>
        </p:spPr>
        <p:txBody>
          <a:bodyPr anchorCtr="0" anchor="t" bIns="91425" lIns="91425" rIns="91425" wrap="square" tIns="91425">
            <a:noAutofit/>
          </a:bodyPr>
          <a:lstStyle/>
          <a:p>
            <a:pPr indent="0" lvl="0" marL="0" rtl="0">
              <a:spcBef>
                <a:spcPts val="0"/>
              </a:spcBef>
              <a:buNone/>
            </a:pPr>
            <a:r>
              <a:rPr lang="en-US"/>
              <a:t>Testing phase: </a:t>
            </a:r>
            <a:r>
              <a:rPr lang="en-US" sz="3000"/>
              <a:t>Number of trained images influence</a:t>
            </a:r>
            <a:r>
              <a:rPr lang="en-US" sz="3600"/>
              <a:t> </a:t>
            </a:r>
          </a:p>
        </p:txBody>
      </p:sp>
      <p:sp>
        <p:nvSpPr>
          <p:cNvPr id="289" name="Shape 289"/>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
        <p:nvSpPr>
          <p:cNvPr id="290" name="Shape 290"/>
          <p:cNvSpPr txBox="1"/>
          <p:nvPr/>
        </p:nvSpPr>
        <p:spPr>
          <a:xfrm>
            <a:off x="646100" y="1063425"/>
            <a:ext cx="3009300" cy="596400"/>
          </a:xfrm>
          <a:prstGeom prst="rect">
            <a:avLst/>
          </a:prstGeom>
          <a:noFill/>
          <a:ln>
            <a:noFill/>
          </a:ln>
        </p:spPr>
        <p:txBody>
          <a:bodyPr anchorCtr="0" anchor="t" bIns="91425" lIns="91425" rIns="91425" wrap="square" tIns="91425">
            <a:noAutofit/>
          </a:bodyPr>
          <a:lstStyle/>
          <a:p>
            <a:pPr indent="0" lvl="0" marL="0" rtl="0" algn="just">
              <a:spcBef>
                <a:spcPts val="0"/>
              </a:spcBef>
              <a:buNone/>
            </a:pPr>
            <a:r>
              <a:rPr lang="en-US" sz="2000">
                <a:solidFill>
                  <a:schemeClr val="lt1"/>
                </a:solidFill>
              </a:rPr>
              <a:t>Number of epochs: 2000</a:t>
            </a:r>
          </a:p>
        </p:txBody>
      </p:sp>
      <p:pic>
        <p:nvPicPr>
          <p:cNvPr id="291" name="Shape 291"/>
          <p:cNvPicPr preferRelativeResize="0"/>
          <p:nvPr/>
        </p:nvPicPr>
        <p:blipFill>
          <a:blip r:embed="rId3">
            <a:alphaModFix/>
          </a:blip>
          <a:stretch>
            <a:fillRect/>
          </a:stretch>
        </p:blipFill>
        <p:spPr>
          <a:xfrm>
            <a:off x="4107688" y="1375363"/>
            <a:ext cx="4271324" cy="2135676"/>
          </a:xfrm>
          <a:prstGeom prst="rect">
            <a:avLst/>
          </a:prstGeom>
          <a:noFill/>
          <a:ln>
            <a:noFill/>
          </a:ln>
        </p:spPr>
      </p:pic>
      <p:graphicFrame>
        <p:nvGraphicFramePr>
          <p:cNvPr id="292" name="Shape 292"/>
          <p:cNvGraphicFramePr/>
          <p:nvPr/>
        </p:nvGraphicFramePr>
        <p:xfrm>
          <a:off x="1122038" y="1955550"/>
          <a:ext cx="3000000" cy="3000000"/>
        </p:xfrm>
        <a:graphic>
          <a:graphicData uri="http://schemas.openxmlformats.org/drawingml/2006/table">
            <a:tbl>
              <a:tblPr>
                <a:noFill/>
                <a:tableStyleId>{21149A18-9287-46B2-91E9-F98D90A75746}</a:tableStyleId>
              </a:tblPr>
              <a:tblGrid>
                <a:gridCol w="2378425"/>
              </a:tblGrid>
              <a:tr h="381000">
                <a:tc>
                  <a:txBody>
                    <a:bodyPr>
                      <a:noAutofit/>
                    </a:bodyPr>
                    <a:lstStyle/>
                    <a:p>
                      <a:pPr indent="0" lvl="0" marL="0">
                        <a:spcBef>
                          <a:spcPts val="0"/>
                        </a:spcBef>
                        <a:buNone/>
                      </a:pPr>
                      <a:r>
                        <a:rPr lang="en-US" sz="2000">
                          <a:solidFill>
                            <a:schemeClr val="lt1"/>
                          </a:solidFill>
                        </a:rPr>
                        <a:t>Reduced dataset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a:spcBef>
                          <a:spcPts val="0"/>
                        </a:spcBef>
                        <a:buNone/>
                      </a:pPr>
                      <a:r>
                        <a:rPr lang="en-US" sz="2000">
                          <a:solidFill>
                            <a:schemeClr val="lt1"/>
                          </a:solidFill>
                        </a:rPr>
                        <a:t>250 images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graphicFrame>
        <p:nvGraphicFramePr>
          <p:cNvPr id="293" name="Shape 293"/>
          <p:cNvGraphicFramePr/>
          <p:nvPr/>
        </p:nvGraphicFramePr>
        <p:xfrm>
          <a:off x="1122050" y="4619850"/>
          <a:ext cx="3000000" cy="3000000"/>
        </p:xfrm>
        <a:graphic>
          <a:graphicData uri="http://schemas.openxmlformats.org/drawingml/2006/table">
            <a:tbl>
              <a:tblPr>
                <a:noFill/>
                <a:tableStyleId>{21149A18-9287-46B2-91E9-F98D90A75746}</a:tableStyleId>
              </a:tblPr>
              <a:tblGrid>
                <a:gridCol w="2378425"/>
              </a:tblGrid>
              <a:tr h="381000">
                <a:tc>
                  <a:txBody>
                    <a:bodyPr>
                      <a:noAutofit/>
                    </a:bodyPr>
                    <a:lstStyle/>
                    <a:p>
                      <a:pPr indent="0" lvl="0" marL="0" rtl="0">
                        <a:spcBef>
                          <a:spcPts val="0"/>
                        </a:spcBef>
                        <a:buNone/>
                      </a:pPr>
                      <a:r>
                        <a:rPr lang="en-US" sz="2000">
                          <a:solidFill>
                            <a:schemeClr val="lt1"/>
                          </a:solidFill>
                        </a:rPr>
                        <a:t>Complete</a:t>
                      </a:r>
                      <a:r>
                        <a:rPr lang="en-US" sz="2000">
                          <a:solidFill>
                            <a:schemeClr val="lt1"/>
                          </a:solidFill>
                        </a:rPr>
                        <a:t> dataset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indent="0" lvl="0" marL="0" rtl="0">
                        <a:spcBef>
                          <a:spcPts val="0"/>
                        </a:spcBef>
                        <a:buNone/>
                      </a:pPr>
                      <a:r>
                        <a:rPr lang="en-US" sz="2000">
                          <a:solidFill>
                            <a:schemeClr val="lt1"/>
                          </a:solidFill>
                        </a:rPr>
                        <a:t>50000 images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pic>
        <p:nvPicPr>
          <p:cNvPr id="294" name="Shape 294"/>
          <p:cNvPicPr preferRelativeResize="0"/>
          <p:nvPr/>
        </p:nvPicPr>
        <p:blipFill>
          <a:blip r:embed="rId4">
            <a:alphaModFix/>
          </a:blip>
          <a:stretch>
            <a:fillRect/>
          </a:stretch>
        </p:blipFill>
        <p:spPr>
          <a:xfrm>
            <a:off x="4107663" y="3780172"/>
            <a:ext cx="4271368" cy="2135674"/>
          </a:xfrm>
          <a:prstGeom prst="rect">
            <a:avLst/>
          </a:prstGeom>
          <a:noFill/>
          <a:ln>
            <a:noFill/>
          </a:ln>
        </p:spPr>
      </p:pic>
      <p:sp>
        <p:nvSpPr>
          <p:cNvPr id="295" name="Shape 295"/>
          <p:cNvSpPr txBox="1"/>
          <p:nvPr/>
        </p:nvSpPr>
        <p:spPr>
          <a:xfrm>
            <a:off x="8864250" y="1955550"/>
            <a:ext cx="2378400" cy="975300"/>
          </a:xfrm>
          <a:prstGeom prst="rect">
            <a:avLst/>
          </a:prstGeom>
          <a:noFill/>
          <a:ln>
            <a:noFill/>
          </a:ln>
        </p:spPr>
        <p:txBody>
          <a:bodyPr anchorCtr="0" anchor="t" bIns="91425" lIns="91425" rIns="91425" wrap="square" tIns="91425">
            <a:noAutofit/>
          </a:bodyPr>
          <a:lstStyle/>
          <a:p>
            <a:pPr indent="0" lvl="0" marL="0">
              <a:spcBef>
                <a:spcPts val="0"/>
              </a:spcBef>
              <a:buNone/>
            </a:pPr>
            <a:r>
              <a:rPr lang="en-US" sz="3000">
                <a:solidFill>
                  <a:schemeClr val="lt1"/>
                </a:solidFill>
              </a:rPr>
              <a:t>Overfitting!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471011" y="-20632"/>
            <a:ext cx="9404700" cy="1400400"/>
          </a:xfrm>
          <a:prstGeom prst="rect">
            <a:avLst/>
          </a:prstGeom>
        </p:spPr>
        <p:txBody>
          <a:bodyPr anchorCtr="0" anchor="t" bIns="91425" lIns="91425" rIns="91425" wrap="square" tIns="91425">
            <a:noAutofit/>
          </a:bodyPr>
          <a:lstStyle/>
          <a:p>
            <a:pPr indent="0" lvl="0" marL="0" rtl="0">
              <a:spcBef>
                <a:spcPts val="0"/>
              </a:spcBef>
              <a:buNone/>
            </a:pPr>
            <a:r>
              <a:rPr lang="en-US"/>
              <a:t>Testing phase: </a:t>
            </a:r>
            <a:r>
              <a:rPr lang="en-US" sz="3600"/>
              <a:t>Style weight influence </a:t>
            </a:r>
            <a:r>
              <a:rPr lang="en-US"/>
              <a:t> </a:t>
            </a:r>
          </a:p>
        </p:txBody>
      </p:sp>
      <p:sp>
        <p:nvSpPr>
          <p:cNvPr id="301" name="Shape 301"/>
          <p:cNvSpPr txBox="1"/>
          <p:nvPr>
            <p:ph idx="1" type="body"/>
          </p:nvPr>
        </p:nvSpPr>
        <p:spPr>
          <a:xfrm>
            <a:off x="1104212" y="1512468"/>
            <a:ext cx="8946600" cy="4195500"/>
          </a:xfrm>
          <a:prstGeom prst="rect">
            <a:avLst/>
          </a:prstGeom>
        </p:spPr>
        <p:txBody>
          <a:bodyPr anchorCtr="0" anchor="t" bIns="91425" lIns="91425" rIns="91425" wrap="square" tIns="91425">
            <a:noAutofit/>
          </a:bodyPr>
          <a:lstStyle/>
          <a:p>
            <a:pPr indent="-241300" lvl="0" marL="342900" rtl="0">
              <a:spcBef>
                <a:spcPts val="0"/>
              </a:spcBef>
              <a:buNone/>
            </a:pPr>
            <a:r>
              <a:t/>
            </a:r>
            <a:endParaRPr u="sng"/>
          </a:p>
          <a:p>
            <a:pPr indent="-241300" lvl="0" marL="342900" rtl="0">
              <a:spcBef>
                <a:spcPts val="0"/>
              </a:spcBef>
              <a:buNone/>
            </a:pPr>
            <a:r>
              <a:t/>
            </a:r>
            <a:endParaRPr/>
          </a:p>
        </p:txBody>
      </p:sp>
      <p:sp>
        <p:nvSpPr>
          <p:cNvPr id="302" name="Shape 302"/>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
        <p:nvSpPr>
          <p:cNvPr id="303" name="Shape 303"/>
          <p:cNvSpPr txBox="1"/>
          <p:nvPr/>
        </p:nvSpPr>
        <p:spPr>
          <a:xfrm>
            <a:off x="1663000" y="3149475"/>
            <a:ext cx="2525100" cy="1211400"/>
          </a:xfrm>
          <a:prstGeom prst="rect">
            <a:avLst/>
          </a:prstGeom>
          <a:noFill/>
          <a:ln>
            <a:noFill/>
          </a:ln>
        </p:spPr>
        <p:txBody>
          <a:bodyPr anchorCtr="0" anchor="t" bIns="91425" lIns="91425" rIns="91425" wrap="square" tIns="91425">
            <a:noAutofit/>
          </a:bodyPr>
          <a:lstStyle/>
          <a:p>
            <a:pPr indent="0" lvl="0" marL="0" rtl="0" algn="just">
              <a:spcBef>
                <a:spcPts val="0"/>
              </a:spcBef>
              <a:buNone/>
            </a:pPr>
            <a:r>
              <a:t/>
            </a:r>
            <a:endParaRPr sz="2000">
              <a:solidFill>
                <a:schemeClr val="lt1"/>
              </a:solidFill>
            </a:endParaRPr>
          </a:p>
        </p:txBody>
      </p:sp>
      <p:pic>
        <p:nvPicPr>
          <p:cNvPr id="304" name="Shape 304"/>
          <p:cNvPicPr preferRelativeResize="0"/>
          <p:nvPr/>
        </p:nvPicPr>
        <p:blipFill>
          <a:blip r:embed="rId3">
            <a:alphaModFix/>
          </a:blip>
          <a:stretch>
            <a:fillRect/>
          </a:stretch>
        </p:blipFill>
        <p:spPr>
          <a:xfrm>
            <a:off x="4592550" y="3920575"/>
            <a:ext cx="4533951" cy="2720356"/>
          </a:xfrm>
          <a:prstGeom prst="rect">
            <a:avLst/>
          </a:prstGeom>
          <a:noFill/>
          <a:ln>
            <a:noFill/>
          </a:ln>
        </p:spPr>
      </p:pic>
      <p:pic>
        <p:nvPicPr>
          <p:cNvPr id="305" name="Shape 305"/>
          <p:cNvPicPr preferRelativeResize="0"/>
          <p:nvPr/>
        </p:nvPicPr>
        <p:blipFill>
          <a:blip r:embed="rId4">
            <a:alphaModFix/>
          </a:blip>
          <a:stretch>
            <a:fillRect/>
          </a:stretch>
        </p:blipFill>
        <p:spPr>
          <a:xfrm>
            <a:off x="4592550" y="1075400"/>
            <a:ext cx="4533951" cy="2720374"/>
          </a:xfrm>
          <a:prstGeom prst="rect">
            <a:avLst/>
          </a:prstGeom>
          <a:noFill/>
          <a:ln>
            <a:noFill/>
          </a:ln>
        </p:spPr>
      </p:pic>
      <p:sp>
        <p:nvSpPr>
          <p:cNvPr id="306" name="Shape 306"/>
          <p:cNvSpPr txBox="1"/>
          <p:nvPr/>
        </p:nvSpPr>
        <p:spPr>
          <a:xfrm>
            <a:off x="1737825" y="2348125"/>
            <a:ext cx="3009300" cy="596400"/>
          </a:xfrm>
          <a:prstGeom prst="rect">
            <a:avLst/>
          </a:prstGeom>
          <a:noFill/>
          <a:ln>
            <a:noFill/>
          </a:ln>
        </p:spPr>
        <p:txBody>
          <a:bodyPr anchorCtr="0" anchor="t" bIns="91425" lIns="91425" rIns="91425" wrap="square" tIns="91425">
            <a:noAutofit/>
          </a:bodyPr>
          <a:lstStyle/>
          <a:p>
            <a:pPr indent="0" lvl="0" marL="0" rtl="0" algn="just">
              <a:spcBef>
                <a:spcPts val="0"/>
              </a:spcBef>
              <a:buNone/>
            </a:pPr>
            <a:r>
              <a:rPr lang="en-US" sz="2000">
                <a:solidFill>
                  <a:schemeClr val="lt1"/>
                </a:solidFill>
              </a:rPr>
              <a:t>Style weight: low</a:t>
            </a:r>
          </a:p>
        </p:txBody>
      </p:sp>
      <p:sp>
        <p:nvSpPr>
          <p:cNvPr id="307" name="Shape 307"/>
          <p:cNvSpPr txBox="1"/>
          <p:nvPr/>
        </p:nvSpPr>
        <p:spPr>
          <a:xfrm>
            <a:off x="1737825" y="4716300"/>
            <a:ext cx="3009300" cy="596400"/>
          </a:xfrm>
          <a:prstGeom prst="rect">
            <a:avLst/>
          </a:prstGeom>
          <a:noFill/>
          <a:ln>
            <a:noFill/>
          </a:ln>
        </p:spPr>
        <p:txBody>
          <a:bodyPr anchorCtr="0" anchor="t" bIns="91425" lIns="91425" rIns="91425" wrap="square" tIns="91425">
            <a:noAutofit/>
          </a:bodyPr>
          <a:lstStyle/>
          <a:p>
            <a:pPr indent="0" lvl="0" marL="0" rtl="0" algn="just">
              <a:spcBef>
                <a:spcPts val="0"/>
              </a:spcBef>
              <a:buNone/>
            </a:pPr>
            <a:r>
              <a:rPr lang="en-US" sz="2000">
                <a:solidFill>
                  <a:schemeClr val="lt1"/>
                </a:solidFill>
              </a:rPr>
              <a:t>Style weight: high</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rtl="0">
              <a:spcBef>
                <a:spcPts val="0"/>
              </a:spcBef>
              <a:buNone/>
            </a:pPr>
            <a:r>
              <a:rPr lang="en-US"/>
              <a:t>Conclusions</a:t>
            </a:r>
          </a:p>
        </p:txBody>
      </p:sp>
      <p:sp>
        <p:nvSpPr>
          <p:cNvPr id="313" name="Shape 313"/>
          <p:cNvSpPr txBox="1"/>
          <p:nvPr>
            <p:ph idx="1" type="body"/>
          </p:nvPr>
        </p:nvSpPr>
        <p:spPr>
          <a:xfrm>
            <a:off x="646100" y="1275550"/>
            <a:ext cx="9404700" cy="55824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en-US"/>
              <a:t>Fast and Arbitrary style transfer</a:t>
            </a:r>
          </a:p>
          <a:p>
            <a:pPr indent="-320040" lvl="1" marL="914400" rtl="0">
              <a:spcBef>
                <a:spcPts val="0"/>
              </a:spcBef>
              <a:spcAft>
                <a:spcPts val="0"/>
              </a:spcAft>
              <a:buSzPts val="1440"/>
              <a:buChar char="-"/>
            </a:pPr>
            <a:r>
              <a:rPr b="1" lang="en-US"/>
              <a:t>Arbitrariness </a:t>
            </a:r>
            <a:r>
              <a:rPr lang="en-US"/>
              <a:t>tested by training and applying several styles at the same time</a:t>
            </a:r>
          </a:p>
          <a:p>
            <a:pPr indent="-320040" lvl="1" marL="914400" rtl="0">
              <a:spcBef>
                <a:spcPts val="0"/>
              </a:spcBef>
              <a:buSzPts val="1440"/>
              <a:buChar char="-"/>
            </a:pPr>
            <a:r>
              <a:rPr b="1" lang="en-US"/>
              <a:t>Fastness</a:t>
            </a:r>
            <a:r>
              <a:rPr lang="en-US"/>
              <a:t> not trained since we stylized images rather than webcam video</a:t>
            </a:r>
          </a:p>
          <a:p>
            <a:pPr indent="0" lvl="0" marL="457200" rtl="0">
              <a:spcBef>
                <a:spcPts val="0"/>
              </a:spcBef>
              <a:buNone/>
            </a:pPr>
            <a:r>
              <a:t/>
            </a:r>
            <a:endParaRPr/>
          </a:p>
          <a:p>
            <a:pPr indent="-330200" lvl="0" marL="457200" rtl="0">
              <a:spcBef>
                <a:spcPts val="0"/>
              </a:spcBef>
              <a:spcAft>
                <a:spcPts val="0"/>
              </a:spcAft>
              <a:buSzPts val="1600"/>
              <a:buChar char="-"/>
            </a:pPr>
            <a:r>
              <a:rPr lang="en-US"/>
              <a:t>Testing phase:</a:t>
            </a:r>
          </a:p>
          <a:p>
            <a:pPr indent="-320040" lvl="1" marL="914400" rtl="0">
              <a:spcBef>
                <a:spcPts val="0"/>
              </a:spcBef>
              <a:spcAft>
                <a:spcPts val="0"/>
              </a:spcAft>
              <a:buSzPts val="1440"/>
              <a:buChar char="-"/>
            </a:pPr>
            <a:r>
              <a:rPr lang="en-US"/>
              <a:t>Training 2000 epochs</a:t>
            </a:r>
            <a:r>
              <a:rPr b="1" lang="en-US"/>
              <a:t> -&gt; 1h</a:t>
            </a:r>
          </a:p>
          <a:p>
            <a:pPr indent="-320040" lvl="1" marL="914400" rtl="0">
              <a:spcBef>
                <a:spcPts val="0"/>
              </a:spcBef>
              <a:spcAft>
                <a:spcPts val="0"/>
              </a:spcAft>
              <a:buSzPts val="1440"/>
              <a:buChar char="-"/>
            </a:pPr>
            <a:r>
              <a:rPr lang="en-US"/>
              <a:t>Training 7000 epochs</a:t>
            </a:r>
            <a:r>
              <a:rPr b="1" lang="en-US"/>
              <a:t> -&gt; 3h</a:t>
            </a:r>
          </a:p>
          <a:p>
            <a:pPr indent="-320040" lvl="1" marL="914400" rtl="0">
              <a:spcBef>
                <a:spcPts val="0"/>
              </a:spcBef>
              <a:buSzPts val="1440"/>
              <a:buChar char="-"/>
            </a:pPr>
            <a:r>
              <a:rPr lang="en-US"/>
              <a:t>Training 20000 epochs</a:t>
            </a:r>
            <a:r>
              <a:rPr b="1" lang="en-US"/>
              <a:t> -&gt; 10h </a:t>
            </a:r>
          </a:p>
          <a:p>
            <a:pPr indent="0" lvl="0" marL="457200" rtl="0">
              <a:spcBef>
                <a:spcPts val="0"/>
              </a:spcBef>
              <a:buNone/>
            </a:pPr>
            <a:r>
              <a:t/>
            </a:r>
            <a:endParaRPr sz="600"/>
          </a:p>
          <a:p>
            <a:pPr indent="-330200" lvl="0" marL="457200" rtl="0">
              <a:spcBef>
                <a:spcPts val="0"/>
              </a:spcBef>
              <a:spcAft>
                <a:spcPts val="0"/>
              </a:spcAft>
              <a:buSzPts val="1600"/>
              <a:buChar char="-"/>
            </a:pPr>
            <a:r>
              <a:rPr lang="en-US"/>
              <a:t>Testing phase:</a:t>
            </a:r>
          </a:p>
          <a:p>
            <a:pPr indent="-320040" lvl="1" marL="914400" rtl="0">
              <a:spcBef>
                <a:spcPts val="0"/>
              </a:spcBef>
              <a:spcAft>
                <a:spcPts val="0"/>
              </a:spcAft>
              <a:buSzPts val="1440"/>
              <a:buChar char="-"/>
            </a:pPr>
            <a:r>
              <a:rPr b="1" lang="en-US"/>
              <a:t>For complete dataset (50000 images) </a:t>
            </a:r>
          </a:p>
          <a:p>
            <a:pPr indent="-342900" lvl="2" marL="1371600" rtl="0">
              <a:spcBef>
                <a:spcPts val="0"/>
              </a:spcBef>
              <a:spcAft>
                <a:spcPts val="0"/>
              </a:spcAft>
              <a:buSzPts val="1800"/>
              <a:buChar char="-"/>
            </a:pPr>
            <a:r>
              <a:rPr lang="en-US" sz="1800"/>
              <a:t>Until</a:t>
            </a:r>
            <a:r>
              <a:rPr b="1" lang="en-US" sz="1800"/>
              <a:t> 7000 epoch</a:t>
            </a:r>
            <a:r>
              <a:rPr lang="en-US" sz="1800"/>
              <a:t>s it still improves</a:t>
            </a:r>
          </a:p>
          <a:p>
            <a:pPr indent="-342900" lvl="2" marL="1371600" rtl="0">
              <a:spcBef>
                <a:spcPts val="0"/>
              </a:spcBef>
              <a:spcAft>
                <a:spcPts val="0"/>
              </a:spcAft>
              <a:buSzPts val="1800"/>
              <a:buChar char="-"/>
            </a:pPr>
            <a:r>
              <a:rPr lang="en-US" sz="1800"/>
              <a:t>In </a:t>
            </a:r>
            <a:r>
              <a:rPr b="1" lang="en-US" sz="1800"/>
              <a:t>20000 epochs</a:t>
            </a:r>
            <a:r>
              <a:rPr lang="en-US" sz="1800"/>
              <a:t> there is already overfitting</a:t>
            </a:r>
          </a:p>
          <a:p>
            <a:pPr indent="-320040" lvl="1" marL="914400" rtl="0">
              <a:spcBef>
                <a:spcPts val="0"/>
              </a:spcBef>
              <a:spcAft>
                <a:spcPts val="0"/>
              </a:spcAft>
              <a:buSzPts val="1440"/>
              <a:buChar char="-"/>
            </a:pPr>
            <a:r>
              <a:rPr b="1" lang="en-US"/>
              <a:t>For reduced training dataset (250 images)</a:t>
            </a:r>
          </a:p>
          <a:p>
            <a:pPr indent="-342900" lvl="2" marL="1371600" rtl="0">
              <a:spcBef>
                <a:spcPts val="0"/>
              </a:spcBef>
              <a:buSzPts val="1800"/>
              <a:buChar char="-"/>
            </a:pPr>
            <a:r>
              <a:rPr lang="en-US" sz="1800"/>
              <a:t>For </a:t>
            </a:r>
            <a:r>
              <a:rPr b="1" lang="en-US" sz="1800"/>
              <a:t>2000 epochs</a:t>
            </a:r>
            <a:r>
              <a:rPr lang="en-US" sz="1800"/>
              <a:t> there is already overfitting</a:t>
            </a:r>
          </a:p>
        </p:txBody>
      </p:sp>
      <p:sp>
        <p:nvSpPr>
          <p:cNvPr id="314" name="Shape 314"/>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References</a:t>
            </a:r>
          </a:p>
        </p:txBody>
      </p:sp>
      <p:sp>
        <p:nvSpPr>
          <p:cNvPr id="320" name="Shape 320"/>
          <p:cNvSpPr txBox="1"/>
          <p:nvPr>
            <p:ph idx="1" type="body"/>
          </p:nvPr>
        </p:nvSpPr>
        <p:spPr>
          <a:xfrm>
            <a:off x="1103298" y="2052925"/>
            <a:ext cx="10310700" cy="4195500"/>
          </a:xfrm>
          <a:prstGeom prst="rect">
            <a:avLst/>
          </a:prstGeom>
        </p:spPr>
        <p:txBody>
          <a:bodyPr anchorCtr="0" anchor="t" bIns="91425" lIns="91425" rIns="91425" wrap="square" tIns="91425">
            <a:noAutofit/>
          </a:bodyPr>
          <a:lstStyle/>
          <a:p>
            <a:pPr indent="-355600" lvl="0" marL="457200" rtl="0">
              <a:spcBef>
                <a:spcPts val="0"/>
              </a:spcBef>
              <a:buClr>
                <a:schemeClr val="lt2"/>
              </a:buClr>
              <a:buSzPts val="2000"/>
              <a:buChar char="-"/>
            </a:pPr>
            <a:r>
              <a:rPr i="1" lang="en-US">
                <a:solidFill>
                  <a:schemeClr val="lt2"/>
                </a:solidFill>
              </a:rPr>
              <a:t>Arbitrary Style Transfer in Real-time with Adaptive Instance Normalization </a:t>
            </a:r>
          </a:p>
          <a:p>
            <a:pPr indent="457200" lvl="0" marL="0" rtl="0">
              <a:spcBef>
                <a:spcPts val="0"/>
              </a:spcBef>
              <a:buNone/>
            </a:pPr>
            <a:r>
              <a:rPr i="1" lang="en-US">
                <a:solidFill>
                  <a:schemeClr val="lt2"/>
                </a:solidFill>
              </a:rPr>
              <a:t>Xun Huang Serge Belongie</a:t>
            </a:r>
          </a:p>
          <a:p>
            <a:pPr indent="457200" lvl="0" marL="0" rtl="0">
              <a:spcBef>
                <a:spcPts val="0"/>
              </a:spcBef>
              <a:buNone/>
            </a:pPr>
            <a:r>
              <a:rPr i="1" lang="en-US" u="sng">
                <a:solidFill>
                  <a:schemeClr val="hlink"/>
                </a:solidFill>
                <a:hlinkClick r:id="rId3"/>
              </a:rPr>
              <a:t>http://openaccess.thecvf.com/content_ICCV_2017/papers/Huang_Arbitrary_Style_Transfer_ICCV_2017_paper.pdf</a:t>
            </a:r>
          </a:p>
          <a:p>
            <a:pPr indent="457200" lvl="0" marL="0" rtl="0">
              <a:spcBef>
                <a:spcPts val="0"/>
              </a:spcBef>
              <a:buNone/>
            </a:pPr>
            <a:r>
              <a:t/>
            </a:r>
            <a:endParaRPr i="1">
              <a:solidFill>
                <a:schemeClr val="lt2"/>
              </a:solidFill>
            </a:endParaRPr>
          </a:p>
          <a:p>
            <a:pPr indent="-355600" lvl="0" marL="457200" rtl="0">
              <a:spcBef>
                <a:spcPts val="0"/>
              </a:spcBef>
              <a:buClr>
                <a:schemeClr val="lt2"/>
              </a:buClr>
              <a:buSzPts val="2000"/>
              <a:buChar char="-"/>
            </a:pPr>
            <a:r>
              <a:rPr i="1" lang="en-US">
                <a:solidFill>
                  <a:schemeClr val="lt2"/>
                </a:solidFill>
              </a:rPr>
              <a:t>A Neural Algorithm of Artistic Style</a:t>
            </a:r>
            <a:r>
              <a:rPr lang="en-US">
                <a:solidFill>
                  <a:schemeClr val="lt2"/>
                </a:solidFill>
              </a:rPr>
              <a:t>.</a:t>
            </a:r>
          </a:p>
          <a:p>
            <a:pPr indent="0" lvl="0" marL="457200" rtl="0">
              <a:spcBef>
                <a:spcPts val="0"/>
              </a:spcBef>
              <a:buNone/>
            </a:pPr>
            <a:r>
              <a:rPr lang="en-US">
                <a:solidFill>
                  <a:schemeClr val="lt2"/>
                </a:solidFill>
              </a:rPr>
              <a:t>Leon A. Gatys, Alexander S. Ecker, Matthias Bethge. </a:t>
            </a:r>
          </a:p>
          <a:p>
            <a:pPr indent="0" lvl="0" marL="457200" rtl="0">
              <a:spcBef>
                <a:spcPts val="0"/>
              </a:spcBef>
              <a:buNone/>
            </a:pPr>
            <a:r>
              <a:rPr lang="en-US" u="sng">
                <a:solidFill>
                  <a:schemeClr val="hlink"/>
                </a:solidFill>
                <a:hlinkClick r:id="rId4"/>
              </a:rPr>
              <a:t>http://arxiv.org/abs/1508.06576</a:t>
            </a:r>
          </a:p>
          <a:p>
            <a:pPr indent="0" lvl="0" marL="457200" rtl="0">
              <a:spcBef>
                <a:spcPts val="0"/>
              </a:spcBef>
              <a:buNone/>
            </a:pPr>
            <a:r>
              <a:t/>
            </a:r>
            <a:endParaRPr>
              <a:solidFill>
                <a:schemeClr val="lt2"/>
              </a:solidFill>
            </a:endParaRPr>
          </a:p>
          <a:p>
            <a:pPr indent="-355600" lvl="0" marL="457200" rtl="0">
              <a:spcBef>
                <a:spcPts val="0"/>
              </a:spcBef>
              <a:buClr>
                <a:schemeClr val="lt2"/>
              </a:buClr>
              <a:buSzPts val="2000"/>
              <a:buChar char="-"/>
            </a:pPr>
            <a:r>
              <a:rPr lang="en-US" u="sng">
                <a:solidFill>
                  <a:schemeClr val="hlink"/>
                </a:solidFill>
                <a:hlinkClick r:id="rId5"/>
              </a:rPr>
              <a:t>https://github.com/eridgd/AdaIN-TF</a:t>
            </a:r>
          </a:p>
          <a:p>
            <a:pPr indent="457200" lvl="0" marL="0" rtl="0">
              <a:spcBef>
                <a:spcPts val="0"/>
              </a:spcBef>
              <a:buNone/>
            </a:pPr>
            <a:r>
              <a:t/>
            </a:r>
            <a:endParaRPr sz="2400">
              <a:solidFill>
                <a:schemeClr val="lt2"/>
              </a:solidFill>
            </a:endParaRPr>
          </a:p>
          <a:p>
            <a:pPr indent="457200" lvl="0" marL="0">
              <a:spcBef>
                <a:spcPts val="0"/>
              </a:spcBef>
              <a:buNone/>
            </a:pPr>
            <a:r>
              <a:t/>
            </a:r>
            <a:endParaRPr sz="2400"/>
          </a:p>
        </p:txBody>
      </p:sp>
      <p:sp>
        <p:nvSpPr>
          <p:cNvPr id="321" name="Shape 321"/>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Index</a:t>
            </a:r>
          </a:p>
        </p:txBody>
      </p:sp>
      <p:sp>
        <p:nvSpPr>
          <p:cNvPr id="154" name="Shape 154"/>
          <p:cNvSpPr txBox="1"/>
          <p:nvPr>
            <p:ph idx="1" type="body"/>
          </p:nvPr>
        </p:nvSpPr>
        <p:spPr>
          <a:xfrm>
            <a:off x="875162" y="1331243"/>
            <a:ext cx="8946600" cy="4195500"/>
          </a:xfrm>
          <a:prstGeom prst="rect">
            <a:avLst/>
          </a:prstGeom>
        </p:spPr>
        <p:txBody>
          <a:bodyPr anchorCtr="0" anchor="t" bIns="91425" lIns="91425" rIns="91425" wrap="square" tIns="91425">
            <a:noAutofit/>
          </a:bodyPr>
          <a:lstStyle/>
          <a:p>
            <a:pPr indent="-330200" lvl="0" marL="457200" rtl="0">
              <a:spcBef>
                <a:spcPts val="0"/>
              </a:spcBef>
              <a:buSzPts val="1600"/>
              <a:buChar char="▶"/>
            </a:pPr>
            <a:r>
              <a:rPr lang="en-US"/>
              <a:t>Style transfer concept</a:t>
            </a:r>
          </a:p>
          <a:p>
            <a:pPr indent="0" lvl="0" marL="0" rtl="0">
              <a:spcBef>
                <a:spcPts val="0"/>
              </a:spcBef>
              <a:buNone/>
            </a:pPr>
            <a:r>
              <a:t/>
            </a:r>
            <a:endParaRPr sz="700"/>
          </a:p>
          <a:p>
            <a:pPr indent="-330200" lvl="0" marL="457200" rtl="0">
              <a:spcBef>
                <a:spcPts val="0"/>
              </a:spcBef>
              <a:buSzPts val="1600"/>
              <a:buChar char="▶"/>
            </a:pPr>
            <a:r>
              <a:rPr lang="en-US"/>
              <a:t>Getting ready </a:t>
            </a:r>
          </a:p>
          <a:p>
            <a:pPr indent="0" lvl="0" marL="0" rtl="0">
              <a:spcBef>
                <a:spcPts val="0"/>
              </a:spcBef>
              <a:buNone/>
            </a:pPr>
            <a:r>
              <a:t/>
            </a:r>
            <a:endParaRPr/>
          </a:p>
          <a:p>
            <a:pPr indent="-330200" lvl="0" marL="457200" rtl="0">
              <a:spcBef>
                <a:spcPts val="0"/>
              </a:spcBef>
              <a:buSzPts val="1600"/>
              <a:buChar char="▶"/>
            </a:pPr>
            <a:r>
              <a:rPr lang="en-US"/>
              <a:t>Context of style transfer networks</a:t>
            </a:r>
          </a:p>
          <a:p>
            <a:pPr indent="0" lvl="0" marL="0" rtl="0">
              <a:spcBef>
                <a:spcPts val="0"/>
              </a:spcBef>
              <a:buNone/>
            </a:pPr>
            <a:r>
              <a:t/>
            </a:r>
            <a:endParaRPr sz="700"/>
          </a:p>
          <a:p>
            <a:pPr indent="-330200" lvl="0" marL="457200" rtl="0">
              <a:spcBef>
                <a:spcPts val="0"/>
              </a:spcBef>
              <a:buSzPts val="1600"/>
              <a:buChar char="▶"/>
            </a:pPr>
            <a:r>
              <a:rPr lang="en-US"/>
              <a:t>Training phase</a:t>
            </a:r>
          </a:p>
          <a:p>
            <a:pPr indent="0" lvl="0" marL="0" rtl="0">
              <a:spcBef>
                <a:spcPts val="0"/>
              </a:spcBef>
              <a:buNone/>
            </a:pPr>
            <a:r>
              <a:t/>
            </a:r>
            <a:endParaRPr sz="700"/>
          </a:p>
          <a:p>
            <a:pPr indent="-330200" lvl="0" marL="457200" rtl="0">
              <a:spcBef>
                <a:spcPts val="0"/>
              </a:spcBef>
              <a:buSzPts val="1600"/>
              <a:buChar char="▶"/>
            </a:pPr>
            <a:r>
              <a:rPr lang="en-US"/>
              <a:t>Testing phase</a:t>
            </a:r>
          </a:p>
          <a:p>
            <a:pPr indent="0" lvl="0" marL="0" rtl="0">
              <a:spcBef>
                <a:spcPts val="0"/>
              </a:spcBef>
              <a:buNone/>
            </a:pPr>
            <a:r>
              <a:t/>
            </a:r>
            <a:endParaRPr sz="700"/>
          </a:p>
          <a:p>
            <a:pPr indent="-330200" lvl="0" marL="457200" rtl="0">
              <a:spcBef>
                <a:spcPts val="0"/>
              </a:spcBef>
              <a:buSzPts val="1600"/>
              <a:buChar char="▶"/>
            </a:pPr>
            <a:r>
              <a:rPr lang="en-US"/>
              <a:t>C</a:t>
            </a:r>
            <a:r>
              <a:rPr lang="en-US"/>
              <a:t>onclusions</a:t>
            </a:r>
          </a:p>
          <a:p>
            <a:pPr indent="0" lvl="0" marL="0" rtl="0">
              <a:spcBef>
                <a:spcPts val="0"/>
              </a:spcBef>
              <a:buNone/>
            </a:pPr>
            <a:r>
              <a:t/>
            </a:r>
            <a:endParaRPr sz="700"/>
          </a:p>
          <a:p>
            <a:pPr indent="-330200" lvl="0" marL="457200" rtl="0">
              <a:spcBef>
                <a:spcPts val="0"/>
              </a:spcBef>
              <a:buSzPts val="1600"/>
              <a:buChar char="▶"/>
            </a:pPr>
            <a:r>
              <a:rPr lang="en-US"/>
              <a:t>References</a:t>
            </a:r>
          </a:p>
        </p:txBody>
      </p:sp>
      <p:sp>
        <p:nvSpPr>
          <p:cNvPr id="155" name="Shape 155"/>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266700" lvl="0" marL="0" rtl="0">
              <a:spcBef>
                <a:spcPts val="0"/>
              </a:spcBef>
              <a:buClr>
                <a:schemeClr val="lt2"/>
              </a:buClr>
              <a:buSzPts val="4200"/>
              <a:buFont typeface="Century Gothic"/>
              <a:buNone/>
            </a:pPr>
            <a:r>
              <a:rPr lang="en-US"/>
              <a:t>Style transfer concept</a:t>
            </a:r>
          </a:p>
        </p:txBody>
      </p:sp>
      <p:sp>
        <p:nvSpPr>
          <p:cNvPr id="161" name="Shape 161"/>
          <p:cNvSpPr txBox="1"/>
          <p:nvPr>
            <p:ph idx="1" type="body"/>
          </p:nvPr>
        </p:nvSpPr>
        <p:spPr>
          <a:xfrm>
            <a:off x="801500" y="1679350"/>
            <a:ext cx="9249300" cy="4195500"/>
          </a:xfrm>
          <a:prstGeom prst="rect">
            <a:avLst/>
          </a:prstGeom>
        </p:spPr>
        <p:txBody>
          <a:bodyPr anchorCtr="0" anchor="t" bIns="91425" lIns="91425" rIns="91425" wrap="square" tIns="91425">
            <a:noAutofit/>
          </a:bodyPr>
          <a:lstStyle/>
          <a:p>
            <a:pPr indent="0" lvl="0" marL="0" rtl="0">
              <a:spcBef>
                <a:spcPts val="0"/>
              </a:spcBef>
              <a:buNone/>
            </a:pPr>
            <a:r>
              <a:rPr b="1" lang="en-US"/>
              <a:t>Style transfer </a:t>
            </a:r>
            <a:r>
              <a:rPr lang="en-US"/>
              <a:t>is the technique of recomposing images in the style of other images.</a:t>
            </a:r>
          </a:p>
          <a:p>
            <a:pPr indent="0" lvl="0" marL="0" rtl="0">
              <a:spcBef>
                <a:spcPts val="0"/>
              </a:spcBef>
              <a:buNone/>
            </a:pPr>
            <a:r>
              <a:t/>
            </a:r>
            <a:endParaRPr/>
          </a:p>
          <a:p>
            <a:pPr indent="-69850" lvl="0" marL="0" rtl="0">
              <a:spcBef>
                <a:spcPts val="0"/>
              </a:spcBef>
              <a:buClr>
                <a:schemeClr val="dk1"/>
              </a:buClr>
              <a:buSzPts val="1100"/>
              <a:buFont typeface="Arial"/>
              <a:buNone/>
            </a:pPr>
            <a:r>
              <a:rPr lang="en-US" u="sng"/>
              <a:t>Technique</a:t>
            </a:r>
            <a:r>
              <a:rPr lang="en-US"/>
              <a:t>: optimization of a loss function in a CNN</a:t>
            </a:r>
            <a:r>
              <a:rPr lang="en-US">
                <a:latin typeface="Arial"/>
                <a:ea typeface="Arial"/>
                <a:cs typeface="Arial"/>
                <a:sym typeface="Arial"/>
              </a:rPr>
              <a:t>.</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101600" lvl="0" marL="0" rtl="0">
              <a:spcBef>
                <a:spcPts val="0"/>
              </a:spcBef>
              <a:buClr>
                <a:srgbClr val="86D1D8"/>
              </a:buClr>
              <a:buSzPts val="1600"/>
              <a:buFont typeface="Noto Sans Symbols"/>
              <a:buNone/>
            </a:pPr>
            <a:r>
              <a:t/>
            </a:r>
            <a:endParaRPr/>
          </a:p>
          <a:p>
            <a:pPr indent="0" lvl="0" marL="101600" rtl="0">
              <a:spcBef>
                <a:spcPts val="0"/>
              </a:spcBef>
              <a:buNone/>
            </a:pPr>
            <a:r>
              <a:t/>
            </a:r>
            <a:endParaRPr/>
          </a:p>
          <a:p>
            <a:pPr indent="0" lvl="0" marL="0" rtl="0">
              <a:spcBef>
                <a:spcPts val="0"/>
              </a:spcBef>
              <a:buNone/>
            </a:pPr>
            <a:r>
              <a:t/>
            </a:r>
            <a:endParaRPr/>
          </a:p>
          <a:p>
            <a:pPr indent="0" lvl="0" marL="0" rtl="0">
              <a:spcBef>
                <a:spcPts val="0"/>
              </a:spcBef>
              <a:buNone/>
            </a:pPr>
            <a:r>
              <a:t/>
            </a:r>
            <a:endParaRPr sz="1800"/>
          </a:p>
          <a:p>
            <a:pPr indent="0" lvl="0" marL="0" rtl="0">
              <a:spcBef>
                <a:spcPts val="0"/>
              </a:spcBef>
              <a:buNone/>
            </a:pPr>
            <a:r>
              <a:t/>
            </a:r>
            <a:endParaRPr sz="1800"/>
          </a:p>
          <a:p>
            <a:pPr indent="-69850" lvl="0" marL="0" rtl="0">
              <a:spcBef>
                <a:spcPts val="0"/>
              </a:spcBef>
              <a:buClr>
                <a:schemeClr val="dk1"/>
              </a:buClr>
              <a:buSzPts val="1100"/>
              <a:buFont typeface="Arial"/>
              <a:buNone/>
            </a:pPr>
            <a:r>
              <a:t/>
            </a:r>
            <a:endParaRPr sz="1800"/>
          </a:p>
          <a:p>
            <a:pPr indent="-241300" lvl="0" marL="342900" rtl="0">
              <a:spcBef>
                <a:spcPts val="0"/>
              </a:spcBef>
              <a:buNone/>
            </a:pPr>
            <a:r>
              <a:t/>
            </a:r>
            <a:endParaRPr sz="1000"/>
          </a:p>
          <a:p>
            <a:pPr indent="0" lvl="0" marL="0" rtl="0">
              <a:lnSpc>
                <a:spcPct val="115000"/>
              </a:lnSpc>
              <a:spcBef>
                <a:spcPts val="300"/>
              </a:spcBef>
              <a:spcAft>
                <a:spcPts val="1200"/>
              </a:spcAft>
              <a:buNone/>
            </a:pPr>
            <a:r>
              <a:t/>
            </a:r>
            <a:endParaRPr sz="1800">
              <a:latin typeface="Arial"/>
              <a:ea typeface="Arial"/>
              <a:cs typeface="Arial"/>
              <a:sym typeface="Arial"/>
            </a:endParaRPr>
          </a:p>
          <a:p>
            <a:pPr indent="0" lvl="0" marL="0" rtl="0">
              <a:lnSpc>
                <a:spcPct val="115000"/>
              </a:lnSpc>
              <a:spcBef>
                <a:spcPts val="300"/>
              </a:spcBef>
              <a:spcAft>
                <a:spcPts val="1200"/>
              </a:spcAft>
              <a:buNone/>
            </a:pPr>
            <a:r>
              <a:t/>
            </a:r>
            <a:endParaRPr sz="1800">
              <a:latin typeface="Arial"/>
              <a:ea typeface="Arial"/>
              <a:cs typeface="Arial"/>
              <a:sym typeface="Arial"/>
            </a:endParaRPr>
          </a:p>
          <a:p>
            <a:pPr indent="-241300" lvl="0" marL="342900" rtl="0">
              <a:spcBef>
                <a:spcPts val="0"/>
              </a:spcBef>
              <a:buNone/>
            </a:pPr>
            <a:r>
              <a:t/>
            </a:r>
            <a:endParaRPr/>
          </a:p>
        </p:txBody>
      </p:sp>
      <p:sp>
        <p:nvSpPr>
          <p:cNvPr id="162" name="Shape 162"/>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Getting ready</a:t>
            </a:r>
          </a:p>
        </p:txBody>
      </p:sp>
      <p:sp>
        <p:nvSpPr>
          <p:cNvPr id="168" name="Shape 168"/>
          <p:cNvSpPr txBox="1"/>
          <p:nvPr>
            <p:ph idx="1" type="body"/>
          </p:nvPr>
        </p:nvSpPr>
        <p:spPr>
          <a:xfrm>
            <a:off x="1103300" y="1382275"/>
            <a:ext cx="9404700" cy="4866000"/>
          </a:xfrm>
          <a:prstGeom prst="rect">
            <a:avLst/>
          </a:prstGeom>
        </p:spPr>
        <p:txBody>
          <a:bodyPr anchorCtr="0" anchor="t" bIns="91425" lIns="91425" rIns="91425" wrap="square" tIns="91425">
            <a:noAutofit/>
          </a:bodyPr>
          <a:lstStyle/>
          <a:p>
            <a:pPr indent="-311150" lvl="0" marL="342900">
              <a:spcBef>
                <a:spcPts val="0"/>
              </a:spcBef>
              <a:buClr>
                <a:schemeClr val="dk1"/>
              </a:buClr>
              <a:buSzPts val="1100"/>
              <a:buFont typeface="Arial"/>
              <a:buNone/>
            </a:pPr>
            <a:r>
              <a:rPr lang="en-US"/>
              <a:t>T</a:t>
            </a:r>
            <a:r>
              <a:rPr lang="en-US"/>
              <a:t>he code used can be found here: </a:t>
            </a:r>
            <a:r>
              <a:rPr lang="en-US" u="sng">
                <a:solidFill>
                  <a:schemeClr val="hlink"/>
                </a:solidFill>
                <a:hlinkClick r:id="rId3"/>
              </a:rPr>
              <a:t>https://github.com/eridgd/AdaIN-TF</a:t>
            </a:r>
          </a:p>
          <a:p>
            <a:pPr indent="0" lvl="0" marL="0">
              <a:spcBef>
                <a:spcPts val="0"/>
              </a:spcBef>
              <a:buNone/>
            </a:pPr>
            <a:r>
              <a:t/>
            </a:r>
            <a:endParaRPr/>
          </a:p>
          <a:p>
            <a:pPr indent="-241300" lvl="0" marL="342900">
              <a:spcBef>
                <a:spcPts val="0"/>
              </a:spcBef>
              <a:buNone/>
            </a:pPr>
            <a:r>
              <a:rPr lang="en-US"/>
              <a:t>Requirements:</a:t>
            </a:r>
          </a:p>
          <a:p>
            <a:pPr indent="-241300" lvl="0" marL="342900">
              <a:spcBef>
                <a:spcPts val="0"/>
              </a:spcBef>
              <a:buNone/>
            </a:pPr>
            <a:r>
              <a:t/>
            </a:r>
            <a:endParaRPr sz="700"/>
          </a:p>
          <a:p>
            <a:pPr indent="-355600" lvl="0" marL="457200" rtl="0">
              <a:lnSpc>
                <a:spcPct val="115000"/>
              </a:lnSpc>
              <a:spcBef>
                <a:spcPts val="0"/>
              </a:spcBef>
              <a:spcAft>
                <a:spcPts val="0"/>
              </a:spcAft>
              <a:buClr>
                <a:schemeClr val="lt1"/>
              </a:buClr>
              <a:buSzPts val="2000"/>
              <a:buFont typeface="Century Gothic"/>
              <a:buChar char="●"/>
            </a:pPr>
            <a:r>
              <a:rPr lang="en-US"/>
              <a:t>Python 3.x</a:t>
            </a:r>
          </a:p>
          <a:p>
            <a:pPr indent="-355600" lvl="0" marL="457200" rtl="0">
              <a:lnSpc>
                <a:spcPct val="115000"/>
              </a:lnSpc>
              <a:spcBef>
                <a:spcPts val="0"/>
              </a:spcBef>
              <a:spcAft>
                <a:spcPts val="0"/>
              </a:spcAft>
              <a:buClr>
                <a:schemeClr val="lt1"/>
              </a:buClr>
              <a:buSzPts val="2000"/>
              <a:buFont typeface="Century Gothic"/>
              <a:buChar char="●"/>
            </a:pPr>
            <a:r>
              <a:rPr lang="en-US"/>
              <a:t>Tensorflow 1.2.1+</a:t>
            </a:r>
          </a:p>
          <a:p>
            <a:pPr indent="-355600" lvl="0" marL="457200" rtl="0">
              <a:lnSpc>
                <a:spcPct val="115000"/>
              </a:lnSpc>
              <a:spcBef>
                <a:spcPts val="0"/>
              </a:spcBef>
              <a:spcAft>
                <a:spcPts val="0"/>
              </a:spcAft>
              <a:buClr>
                <a:schemeClr val="lt1"/>
              </a:buClr>
              <a:buSzPts val="2000"/>
              <a:buFont typeface="Century Gothic"/>
              <a:buChar char="●"/>
            </a:pPr>
            <a:r>
              <a:rPr lang="en-US"/>
              <a:t>Keras 2.0.x</a:t>
            </a:r>
          </a:p>
          <a:p>
            <a:pPr indent="-355600" lvl="0" marL="457200" rtl="0">
              <a:lnSpc>
                <a:spcPct val="115000"/>
              </a:lnSpc>
              <a:spcBef>
                <a:spcPts val="0"/>
              </a:spcBef>
              <a:spcAft>
                <a:spcPts val="0"/>
              </a:spcAft>
              <a:buClr>
                <a:schemeClr val="lt1"/>
              </a:buClr>
              <a:buSzPts val="2000"/>
              <a:buFont typeface="Century Gothic"/>
              <a:buChar char="●"/>
            </a:pPr>
            <a:r>
              <a:rPr lang="en-US"/>
              <a:t>Torchfile</a:t>
            </a:r>
          </a:p>
          <a:p>
            <a:pPr indent="-355600" lvl="0" marL="457200" rtl="0">
              <a:lnSpc>
                <a:spcPct val="115000"/>
              </a:lnSpc>
              <a:spcBef>
                <a:spcPts val="0"/>
              </a:spcBef>
              <a:spcAft>
                <a:spcPts val="0"/>
              </a:spcAft>
              <a:buClr>
                <a:schemeClr val="lt1"/>
              </a:buClr>
              <a:buSzPts val="2000"/>
              <a:buFont typeface="Century Gothic"/>
              <a:buChar char="●"/>
            </a:pPr>
            <a:r>
              <a:rPr lang="en-US"/>
              <a:t>Pillow</a:t>
            </a:r>
          </a:p>
          <a:p>
            <a:pPr indent="-355600" lvl="0" marL="457200" rtl="0">
              <a:lnSpc>
                <a:spcPct val="115000"/>
              </a:lnSpc>
              <a:spcBef>
                <a:spcPts val="0"/>
              </a:spcBef>
              <a:spcAft>
                <a:spcPts val="1200"/>
              </a:spcAft>
              <a:buClr>
                <a:schemeClr val="lt1"/>
              </a:buClr>
              <a:buSzPts val="2000"/>
              <a:buFont typeface="Century Gothic"/>
              <a:buChar char="●"/>
            </a:pPr>
            <a:r>
              <a:rPr lang="en-US"/>
              <a:t>OpenCV</a:t>
            </a:r>
          </a:p>
          <a:p>
            <a:pPr indent="0" lvl="0" marL="0" rtl="0">
              <a:lnSpc>
                <a:spcPct val="115000"/>
              </a:lnSpc>
              <a:spcBef>
                <a:spcPts val="300"/>
              </a:spcBef>
              <a:spcAft>
                <a:spcPts val="1200"/>
              </a:spcAft>
              <a:buNone/>
            </a:pPr>
            <a:r>
              <a:t/>
            </a:r>
            <a:endParaRPr sz="1800">
              <a:latin typeface="Arial"/>
              <a:ea typeface="Arial"/>
              <a:cs typeface="Arial"/>
              <a:sym typeface="Arial"/>
            </a:endParaRPr>
          </a:p>
          <a:p>
            <a:pPr indent="-241300" lvl="0" marL="342900">
              <a:spcBef>
                <a:spcPts val="0"/>
              </a:spcBef>
              <a:buNone/>
            </a:pPr>
            <a:r>
              <a:t/>
            </a:r>
            <a:endParaRPr/>
          </a:p>
        </p:txBody>
      </p:sp>
      <p:sp>
        <p:nvSpPr>
          <p:cNvPr id="169" name="Shape 169"/>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pic>
        <p:nvPicPr>
          <p:cNvPr descr="https://lh6.googleusercontent.com/hFPcN4XBazrT_gsyGkKGno4Rjvo1yt7W-TvI74HqS2qXvo9bv-mJXU1AXMkYZph-m_FZKKrXnAVqs5Os0kDTSgsIe4nfdP868lE2pZHypH1vRHKGVtYrxmabSZrc9QDlSWe_PrQ0ktE" id="170" name="Shape 170"/>
          <p:cNvPicPr preferRelativeResize="0"/>
          <p:nvPr/>
        </p:nvPicPr>
        <p:blipFill rotWithShape="1">
          <a:blip r:embed="rId4">
            <a:alphaModFix/>
          </a:blip>
          <a:srcRect b="0" l="0" r="0" t="0"/>
          <a:stretch/>
        </p:blipFill>
        <p:spPr>
          <a:xfrm>
            <a:off x="4371930" y="2195672"/>
            <a:ext cx="2867447" cy="1776426"/>
          </a:xfrm>
          <a:prstGeom prst="rect">
            <a:avLst/>
          </a:prstGeom>
          <a:noFill/>
          <a:ln>
            <a:noFill/>
          </a:ln>
        </p:spPr>
      </p:pic>
      <p:pic>
        <p:nvPicPr>
          <p:cNvPr descr="Resultado de imagen de keras" id="171" name="Shape 171"/>
          <p:cNvPicPr preferRelativeResize="0"/>
          <p:nvPr/>
        </p:nvPicPr>
        <p:blipFill rotWithShape="1">
          <a:blip r:embed="rId5">
            <a:alphaModFix/>
          </a:blip>
          <a:srcRect b="0" l="0" r="0" t="0"/>
          <a:stretch/>
        </p:blipFill>
        <p:spPr>
          <a:xfrm>
            <a:off x="7571702" y="2515790"/>
            <a:ext cx="2335191" cy="678995"/>
          </a:xfrm>
          <a:prstGeom prst="rect">
            <a:avLst/>
          </a:prstGeom>
          <a:noFill/>
          <a:ln>
            <a:noFill/>
          </a:ln>
        </p:spPr>
      </p:pic>
      <p:pic>
        <p:nvPicPr>
          <p:cNvPr id="172" name="Shape 172"/>
          <p:cNvPicPr preferRelativeResize="0"/>
          <p:nvPr/>
        </p:nvPicPr>
        <p:blipFill>
          <a:blip r:embed="rId6">
            <a:alphaModFix/>
          </a:blip>
          <a:stretch>
            <a:fillRect/>
          </a:stretch>
        </p:blipFill>
        <p:spPr>
          <a:xfrm>
            <a:off x="4981675" y="4257675"/>
            <a:ext cx="1887969" cy="1533550"/>
          </a:xfrm>
          <a:prstGeom prst="rect">
            <a:avLst/>
          </a:prstGeom>
          <a:noFill/>
          <a:ln>
            <a:noFill/>
          </a:ln>
        </p:spPr>
      </p:pic>
      <p:pic>
        <p:nvPicPr>
          <p:cNvPr id="173" name="Shape 173"/>
          <p:cNvPicPr preferRelativeResize="0"/>
          <p:nvPr/>
        </p:nvPicPr>
        <p:blipFill>
          <a:blip r:embed="rId7">
            <a:alphaModFix/>
          </a:blip>
          <a:stretch>
            <a:fillRect/>
          </a:stretch>
        </p:blipFill>
        <p:spPr>
          <a:xfrm>
            <a:off x="7851975" y="4019575"/>
            <a:ext cx="1776425" cy="177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645225" y="-3"/>
            <a:ext cx="9404700" cy="767700"/>
          </a:xfrm>
          <a:prstGeom prst="rect">
            <a:avLst/>
          </a:prstGeom>
        </p:spPr>
        <p:txBody>
          <a:bodyPr anchorCtr="0" anchor="t" bIns="91425" lIns="91425" rIns="91425" wrap="square" tIns="91425">
            <a:noAutofit/>
          </a:bodyPr>
          <a:lstStyle/>
          <a:p>
            <a:pPr indent="0" lvl="0" marL="0">
              <a:spcBef>
                <a:spcPts val="0"/>
              </a:spcBef>
              <a:buNone/>
            </a:pPr>
            <a:r>
              <a:rPr lang="en-US"/>
              <a:t>Existing style transfer networks</a:t>
            </a:r>
          </a:p>
        </p:txBody>
      </p:sp>
      <p:sp>
        <p:nvSpPr>
          <p:cNvPr id="179" name="Shape 179"/>
          <p:cNvSpPr txBox="1"/>
          <p:nvPr>
            <p:ph idx="1" type="body"/>
          </p:nvPr>
        </p:nvSpPr>
        <p:spPr>
          <a:xfrm>
            <a:off x="645225" y="781425"/>
            <a:ext cx="5431800" cy="2992800"/>
          </a:xfrm>
          <a:prstGeom prst="rect">
            <a:avLst/>
          </a:prstGeom>
        </p:spPr>
        <p:txBody>
          <a:bodyPr anchorCtr="0" anchor="t" bIns="91425" lIns="91425" rIns="91425" wrap="square" tIns="91425">
            <a:noAutofit/>
          </a:bodyPr>
          <a:lstStyle/>
          <a:p>
            <a:pPr indent="-241300" lvl="0" marL="342900" algn="just">
              <a:spcBef>
                <a:spcPts val="0"/>
              </a:spcBef>
              <a:buNone/>
            </a:pPr>
            <a:r>
              <a:rPr b="1" lang="en-US" sz="1800" u="sng">
                <a:solidFill>
                  <a:srgbClr val="FF0000"/>
                </a:solidFill>
              </a:rPr>
              <a:t>Slow</a:t>
            </a:r>
            <a:r>
              <a:rPr b="1" lang="en-US" sz="1800" u="sng"/>
              <a:t> and </a:t>
            </a:r>
            <a:r>
              <a:rPr b="1" lang="en-US" sz="1800" u="sng">
                <a:solidFill>
                  <a:srgbClr val="00FF00"/>
                </a:solidFill>
              </a:rPr>
              <a:t>Arbitrary</a:t>
            </a:r>
            <a:r>
              <a:rPr b="1" lang="en-US" sz="1800" u="sng"/>
              <a:t> style transfer:</a:t>
            </a:r>
          </a:p>
          <a:p>
            <a:pPr indent="-342900" lvl="0" marL="457200" rtl="0" algn="just">
              <a:spcBef>
                <a:spcPts val="0"/>
              </a:spcBef>
              <a:spcAft>
                <a:spcPts val="0"/>
              </a:spcAft>
              <a:buSzPts val="1800"/>
              <a:buChar char="-"/>
            </a:pPr>
            <a:r>
              <a:rPr lang="en-US" sz="1800"/>
              <a:t>Uses a VGG network to extract</a:t>
            </a:r>
          </a:p>
          <a:p>
            <a:pPr indent="-342900" lvl="1" marL="914400" rtl="0" algn="just">
              <a:spcBef>
                <a:spcPts val="0"/>
              </a:spcBef>
              <a:spcAft>
                <a:spcPts val="0"/>
              </a:spcAft>
              <a:buSzPts val="1800"/>
              <a:buChar char="-"/>
            </a:pPr>
            <a:r>
              <a:rPr lang="en-US"/>
              <a:t>content loss</a:t>
            </a:r>
          </a:p>
          <a:p>
            <a:pPr indent="-342900" lvl="1" marL="914400" rtl="0" algn="just">
              <a:spcBef>
                <a:spcPts val="0"/>
              </a:spcBef>
              <a:spcAft>
                <a:spcPts val="0"/>
              </a:spcAft>
              <a:buSzPts val="1800"/>
              <a:buChar char="-"/>
            </a:pPr>
            <a:r>
              <a:rPr lang="en-US"/>
              <a:t>style loss</a:t>
            </a:r>
          </a:p>
          <a:p>
            <a:pPr indent="-342900" lvl="0" marL="457200" rtl="0" algn="just">
              <a:spcBef>
                <a:spcPts val="0"/>
              </a:spcBef>
              <a:spcAft>
                <a:spcPts val="0"/>
              </a:spcAft>
              <a:buSzPts val="1800"/>
              <a:buChar char="-"/>
            </a:pPr>
            <a:r>
              <a:rPr lang="en-US" sz="1800"/>
              <a:t>Iterative optimization to find an output image that reduces simultaneously reduce them.</a:t>
            </a:r>
          </a:p>
          <a:p>
            <a:pPr indent="-342900" lvl="0" marL="457200" rtl="0" algn="just">
              <a:spcBef>
                <a:spcPts val="0"/>
              </a:spcBef>
              <a:spcAft>
                <a:spcPts val="0"/>
              </a:spcAft>
              <a:buSzPts val="1800"/>
              <a:buChar char="-"/>
            </a:pPr>
            <a:r>
              <a:rPr lang="en-US" sz="1800"/>
              <a:t>Able to transfer arbitrarily given styles</a:t>
            </a:r>
          </a:p>
          <a:p>
            <a:pPr indent="-342900" lvl="0" marL="457200" algn="just">
              <a:spcBef>
                <a:spcPts val="0"/>
              </a:spcBef>
              <a:buSzPts val="1800"/>
              <a:buChar char="-"/>
            </a:pPr>
            <a:r>
              <a:rPr lang="en-US" sz="1800"/>
              <a:t>Slow! -&gt; Impossible to apply it in real time</a:t>
            </a:r>
          </a:p>
        </p:txBody>
      </p:sp>
      <p:sp>
        <p:nvSpPr>
          <p:cNvPr id="180" name="Shape 180"/>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pic>
        <p:nvPicPr>
          <p:cNvPr id="181" name="Shape 181"/>
          <p:cNvPicPr preferRelativeResize="0"/>
          <p:nvPr/>
        </p:nvPicPr>
        <p:blipFill>
          <a:blip r:embed="rId3">
            <a:alphaModFix/>
          </a:blip>
          <a:stretch>
            <a:fillRect/>
          </a:stretch>
        </p:blipFill>
        <p:spPr>
          <a:xfrm>
            <a:off x="6726925" y="1173800"/>
            <a:ext cx="4295776" cy="1880575"/>
          </a:xfrm>
          <a:prstGeom prst="rect">
            <a:avLst/>
          </a:prstGeom>
          <a:noFill/>
          <a:ln>
            <a:noFill/>
          </a:ln>
        </p:spPr>
      </p:pic>
      <p:sp>
        <p:nvSpPr>
          <p:cNvPr id="182" name="Shape 182"/>
          <p:cNvSpPr txBox="1"/>
          <p:nvPr>
            <p:ph idx="1" type="body"/>
          </p:nvPr>
        </p:nvSpPr>
        <p:spPr>
          <a:xfrm>
            <a:off x="645225" y="3618375"/>
            <a:ext cx="5652600" cy="3100800"/>
          </a:xfrm>
          <a:prstGeom prst="rect">
            <a:avLst/>
          </a:prstGeom>
        </p:spPr>
        <p:txBody>
          <a:bodyPr anchorCtr="0" anchor="t" bIns="91425" lIns="91425" rIns="91425" wrap="square" tIns="91425">
            <a:noAutofit/>
          </a:bodyPr>
          <a:lstStyle/>
          <a:p>
            <a:pPr indent="-241300" lvl="0" marL="342900" rtl="0" algn="just">
              <a:spcBef>
                <a:spcPts val="0"/>
              </a:spcBef>
              <a:buNone/>
            </a:pPr>
            <a:r>
              <a:rPr b="1" lang="en-US" sz="1800" u="sng">
                <a:solidFill>
                  <a:srgbClr val="00FF00"/>
                </a:solidFill>
              </a:rPr>
              <a:t>Fast </a:t>
            </a:r>
            <a:r>
              <a:rPr b="1" lang="en-US" sz="1800" u="sng"/>
              <a:t>and </a:t>
            </a:r>
            <a:r>
              <a:rPr b="1" lang="en-US" sz="1800" u="sng">
                <a:solidFill>
                  <a:srgbClr val="FF0000"/>
                </a:solidFill>
              </a:rPr>
              <a:t>Restricted </a:t>
            </a:r>
            <a:r>
              <a:rPr b="1" lang="en-US" sz="1800" u="sng"/>
              <a:t> style transfer:</a:t>
            </a:r>
          </a:p>
          <a:p>
            <a:pPr indent="-342900" lvl="0" marL="457200" marR="0" rtl="0" algn="just">
              <a:lnSpc>
                <a:spcPct val="100000"/>
              </a:lnSpc>
              <a:spcBef>
                <a:spcPts val="1000"/>
              </a:spcBef>
              <a:spcAft>
                <a:spcPts val="0"/>
              </a:spcAft>
              <a:buClr>
                <a:srgbClr val="86D1D8"/>
              </a:buClr>
              <a:buSzPts val="1800"/>
              <a:buFont typeface="Noto Sans Symbols"/>
              <a:buChar char="-"/>
            </a:pPr>
            <a:r>
              <a:rPr lang="en-US" sz="1800"/>
              <a:t>Replaces the slow optimization by a fast feed-forward network</a:t>
            </a:r>
          </a:p>
          <a:p>
            <a:pPr indent="-342900" lvl="0" marL="457200" rtl="0" algn="just">
              <a:spcBef>
                <a:spcPts val="0"/>
              </a:spcBef>
              <a:spcAft>
                <a:spcPts val="0"/>
              </a:spcAft>
              <a:buSzPts val="1800"/>
              <a:buChar char="-"/>
            </a:pPr>
            <a:r>
              <a:rPr lang="en-US" sz="1800"/>
              <a:t>Feed forward network reduces the same loss functions</a:t>
            </a:r>
          </a:p>
          <a:p>
            <a:pPr indent="-342900" lvl="0" marL="457200" rtl="0" algn="just">
              <a:spcBef>
                <a:spcPts val="0"/>
              </a:spcBef>
              <a:spcAft>
                <a:spcPts val="0"/>
              </a:spcAft>
              <a:buSzPts val="1800"/>
              <a:buChar char="-"/>
            </a:pPr>
            <a:r>
              <a:rPr lang="en-US" sz="1800"/>
              <a:t>Once trained, able to perform style transfer with a single forwardpass eficiently</a:t>
            </a:r>
          </a:p>
          <a:p>
            <a:pPr indent="-342900" lvl="0" marL="457200" rtl="0" algn="just">
              <a:spcBef>
                <a:spcPts val="0"/>
              </a:spcBef>
              <a:spcAft>
                <a:spcPts val="0"/>
              </a:spcAft>
              <a:buSzPts val="1800"/>
              <a:buChar char="-"/>
            </a:pPr>
            <a:r>
              <a:rPr lang="en-US" sz="1800"/>
              <a:t>Much faster!</a:t>
            </a:r>
          </a:p>
          <a:p>
            <a:pPr indent="-342900" lvl="0" marL="457200" rtl="0" algn="just">
              <a:spcBef>
                <a:spcPts val="0"/>
              </a:spcBef>
              <a:buSzPts val="1800"/>
              <a:buChar char="-"/>
            </a:pPr>
            <a:r>
              <a:rPr lang="en-US" sz="1800"/>
              <a:t>Not flexible! Restricted to the style trained</a:t>
            </a:r>
          </a:p>
        </p:txBody>
      </p:sp>
      <p:pic>
        <p:nvPicPr>
          <p:cNvPr id="183" name="Shape 183"/>
          <p:cNvPicPr preferRelativeResize="0"/>
          <p:nvPr/>
        </p:nvPicPr>
        <p:blipFill>
          <a:blip r:embed="rId4">
            <a:alphaModFix/>
          </a:blip>
          <a:stretch>
            <a:fillRect/>
          </a:stretch>
        </p:blipFill>
        <p:spPr>
          <a:xfrm>
            <a:off x="6726925" y="5538063"/>
            <a:ext cx="4295775" cy="1257300"/>
          </a:xfrm>
          <a:prstGeom prst="rect">
            <a:avLst/>
          </a:prstGeom>
          <a:noFill/>
          <a:ln>
            <a:noFill/>
          </a:ln>
        </p:spPr>
      </p:pic>
      <p:pic>
        <p:nvPicPr>
          <p:cNvPr id="184" name="Shape 184"/>
          <p:cNvPicPr preferRelativeResize="0"/>
          <p:nvPr/>
        </p:nvPicPr>
        <p:blipFill>
          <a:blip r:embed="rId5">
            <a:alphaModFix/>
          </a:blip>
          <a:stretch>
            <a:fillRect/>
          </a:stretch>
        </p:blipFill>
        <p:spPr>
          <a:xfrm>
            <a:off x="7184125" y="3354950"/>
            <a:ext cx="3323000" cy="210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645225" y="-3"/>
            <a:ext cx="9404700" cy="767700"/>
          </a:xfrm>
          <a:prstGeom prst="rect">
            <a:avLst/>
          </a:prstGeom>
        </p:spPr>
        <p:txBody>
          <a:bodyPr anchorCtr="0" anchor="t" bIns="91425" lIns="91425" rIns="91425" wrap="square" tIns="91425">
            <a:noAutofit/>
          </a:bodyPr>
          <a:lstStyle/>
          <a:p>
            <a:pPr indent="0" lvl="0" marL="0" rtl="0">
              <a:spcBef>
                <a:spcPts val="0"/>
              </a:spcBef>
              <a:buNone/>
            </a:pPr>
            <a:r>
              <a:rPr lang="en-US"/>
              <a:t>Our style transfer network</a:t>
            </a:r>
          </a:p>
        </p:txBody>
      </p:sp>
      <p:sp>
        <p:nvSpPr>
          <p:cNvPr id="190" name="Shape 190"/>
          <p:cNvSpPr txBox="1"/>
          <p:nvPr>
            <p:ph idx="1" type="body"/>
          </p:nvPr>
        </p:nvSpPr>
        <p:spPr>
          <a:xfrm>
            <a:off x="645225" y="781425"/>
            <a:ext cx="5725200" cy="5644200"/>
          </a:xfrm>
          <a:prstGeom prst="rect">
            <a:avLst/>
          </a:prstGeom>
        </p:spPr>
        <p:txBody>
          <a:bodyPr anchorCtr="0" anchor="t" bIns="91425" lIns="91425" rIns="91425" wrap="square" tIns="91425">
            <a:noAutofit/>
          </a:bodyPr>
          <a:lstStyle/>
          <a:p>
            <a:pPr indent="-241300" lvl="0" marL="342900" rtl="0" algn="just">
              <a:spcBef>
                <a:spcPts val="0"/>
              </a:spcBef>
              <a:buNone/>
            </a:pPr>
            <a:r>
              <a:rPr b="1" lang="en-US" sz="1800" u="sng">
                <a:solidFill>
                  <a:srgbClr val="00FF00"/>
                </a:solidFill>
              </a:rPr>
              <a:t>Fast</a:t>
            </a:r>
            <a:r>
              <a:rPr b="1" lang="en-US" sz="1800" u="sng"/>
              <a:t> and </a:t>
            </a:r>
            <a:r>
              <a:rPr b="1" lang="en-US" sz="1800" u="sng">
                <a:solidFill>
                  <a:srgbClr val="00FF00"/>
                </a:solidFill>
              </a:rPr>
              <a:t>Arbitrary</a:t>
            </a:r>
            <a:r>
              <a:rPr b="1" lang="en-US" sz="1800" u="sng"/>
              <a:t> style transfer:</a:t>
            </a:r>
          </a:p>
          <a:p>
            <a:pPr indent="-342900" lvl="0" marL="457200" rtl="0" algn="just">
              <a:spcBef>
                <a:spcPts val="0"/>
              </a:spcBef>
              <a:buSzPts val="1800"/>
              <a:buChar char="-"/>
            </a:pPr>
            <a:r>
              <a:rPr lang="en-US" sz="1800"/>
              <a:t>Take as inputs of the feed forward network content and style images</a:t>
            </a:r>
          </a:p>
          <a:p>
            <a:pPr indent="0" lvl="0" marL="0" rtl="0" algn="just">
              <a:spcBef>
                <a:spcPts val="0"/>
              </a:spcBef>
              <a:buNone/>
            </a:pPr>
            <a:r>
              <a:t/>
            </a:r>
            <a:endParaRPr sz="700"/>
          </a:p>
          <a:p>
            <a:pPr indent="-342900" lvl="0" marL="457200" rtl="0" algn="just">
              <a:spcBef>
                <a:spcPts val="0"/>
              </a:spcBef>
              <a:buSzPts val="1800"/>
              <a:buChar char="-"/>
            </a:pPr>
            <a:r>
              <a:rPr lang="en-US" sz="1800"/>
              <a:t>Our network extracts the features from the style images and applies them to the content images</a:t>
            </a:r>
          </a:p>
          <a:p>
            <a:pPr indent="0" lvl="0" marL="0" rtl="0" algn="just">
              <a:spcBef>
                <a:spcPts val="0"/>
              </a:spcBef>
              <a:buNone/>
            </a:pPr>
            <a:r>
              <a:t/>
            </a:r>
            <a:endParaRPr sz="1800"/>
          </a:p>
          <a:p>
            <a:pPr indent="-342900" lvl="0" marL="457200" rtl="0" algn="just">
              <a:spcBef>
                <a:spcPts val="0"/>
              </a:spcBef>
              <a:spcAft>
                <a:spcPts val="0"/>
              </a:spcAft>
              <a:buSzPts val="1800"/>
              <a:buChar char="-"/>
            </a:pPr>
            <a:r>
              <a:rPr lang="en-US" sz="1800"/>
              <a:t>In our case:</a:t>
            </a:r>
          </a:p>
          <a:p>
            <a:pPr indent="-342900" lvl="1" marL="914400" rtl="0" algn="just">
              <a:spcBef>
                <a:spcPts val="0"/>
              </a:spcBef>
              <a:buSzPts val="1800"/>
              <a:buChar char="-"/>
            </a:pPr>
            <a:r>
              <a:rPr lang="en-US"/>
              <a:t>Trained several styles at the same time and apply them to content images  </a:t>
            </a:r>
            <a:r>
              <a:rPr b="1" lang="en-US"/>
              <a:t>Arbitrariness tested</a:t>
            </a:r>
            <a:r>
              <a:rPr lang="en-US"/>
              <a:t> </a:t>
            </a:r>
          </a:p>
          <a:p>
            <a:pPr indent="0" lvl="0" marL="457200" rtl="0" algn="just">
              <a:spcBef>
                <a:spcPts val="0"/>
              </a:spcBef>
              <a:buNone/>
            </a:pPr>
            <a:r>
              <a:t/>
            </a:r>
            <a:endParaRPr sz="600"/>
          </a:p>
          <a:p>
            <a:pPr indent="-320040" lvl="1" marL="914400" rtl="0" algn="just">
              <a:spcBef>
                <a:spcPts val="0"/>
              </a:spcBef>
              <a:buSzPts val="1440"/>
              <a:buChar char="-"/>
            </a:pPr>
            <a:r>
              <a:rPr lang="en-US"/>
              <a:t>Stylization of images rather than real time video from webcam.</a:t>
            </a:r>
          </a:p>
          <a:p>
            <a:pPr indent="0" lvl="0" marL="457200" rtl="0" algn="just">
              <a:spcBef>
                <a:spcPts val="0"/>
              </a:spcBef>
              <a:buNone/>
            </a:pPr>
            <a:r>
              <a:rPr lang="en-US"/>
              <a:t>	</a:t>
            </a:r>
            <a:r>
              <a:rPr b="1" lang="en-US" sz="1800"/>
              <a:t>No fastness tested</a:t>
            </a:r>
          </a:p>
          <a:p>
            <a:pPr indent="0" lvl="0" marL="0" rtl="0" algn="just">
              <a:spcBef>
                <a:spcPts val="0"/>
              </a:spcBef>
              <a:buNone/>
            </a:pPr>
            <a:r>
              <a:t/>
            </a:r>
            <a:endParaRPr/>
          </a:p>
        </p:txBody>
      </p:sp>
      <p:sp>
        <p:nvSpPr>
          <p:cNvPr id="191" name="Shape 191"/>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pic>
        <p:nvPicPr>
          <p:cNvPr id="192" name="Shape 192"/>
          <p:cNvPicPr preferRelativeResize="0"/>
          <p:nvPr/>
        </p:nvPicPr>
        <p:blipFill>
          <a:blip r:embed="rId3">
            <a:alphaModFix/>
          </a:blip>
          <a:stretch>
            <a:fillRect/>
          </a:stretch>
        </p:blipFill>
        <p:spPr>
          <a:xfrm>
            <a:off x="6877550" y="1689450"/>
            <a:ext cx="4457700" cy="219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646100" y="452723"/>
            <a:ext cx="9404700" cy="913200"/>
          </a:xfrm>
          <a:prstGeom prst="rect">
            <a:avLst/>
          </a:prstGeom>
        </p:spPr>
        <p:txBody>
          <a:bodyPr anchorCtr="0" anchor="t" bIns="91425" lIns="91425" rIns="91425" wrap="square" tIns="91425">
            <a:noAutofit/>
          </a:bodyPr>
          <a:lstStyle/>
          <a:p>
            <a:pPr indent="0" lvl="0" marL="0" rtl="0">
              <a:spcBef>
                <a:spcPts val="0"/>
              </a:spcBef>
              <a:buNone/>
            </a:pPr>
            <a:r>
              <a:rPr lang="en-US"/>
              <a:t>Architecture</a:t>
            </a:r>
          </a:p>
        </p:txBody>
      </p:sp>
      <p:sp>
        <p:nvSpPr>
          <p:cNvPr id="198" name="Shape 198"/>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pic>
        <p:nvPicPr>
          <p:cNvPr id="199" name="Shape 199"/>
          <p:cNvPicPr preferRelativeResize="0"/>
          <p:nvPr/>
        </p:nvPicPr>
        <p:blipFill>
          <a:blip r:embed="rId3">
            <a:alphaModFix/>
          </a:blip>
          <a:stretch>
            <a:fillRect/>
          </a:stretch>
        </p:blipFill>
        <p:spPr>
          <a:xfrm>
            <a:off x="812400" y="1945301"/>
            <a:ext cx="5789550" cy="2372300"/>
          </a:xfrm>
          <a:prstGeom prst="rect">
            <a:avLst/>
          </a:prstGeom>
          <a:noFill/>
          <a:ln>
            <a:noFill/>
          </a:ln>
        </p:spPr>
      </p:pic>
      <p:sp>
        <p:nvSpPr>
          <p:cNvPr id="200" name="Shape 200"/>
          <p:cNvSpPr txBox="1"/>
          <p:nvPr/>
        </p:nvSpPr>
        <p:spPr>
          <a:xfrm>
            <a:off x="6889125" y="1334250"/>
            <a:ext cx="4696500" cy="41895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sz="1800">
              <a:solidFill>
                <a:srgbClr val="FFFFFF"/>
              </a:solidFill>
            </a:endParaRPr>
          </a:p>
          <a:p>
            <a:pPr indent="-342900" lvl="0" marL="457200" rtl="0">
              <a:spcBef>
                <a:spcPts val="0"/>
              </a:spcBef>
              <a:buClr>
                <a:srgbClr val="FFFFFF"/>
              </a:buClr>
              <a:buSzPts val="1800"/>
              <a:buChar char="-"/>
            </a:pPr>
            <a:r>
              <a:rPr lang="en-US" sz="1800">
                <a:solidFill>
                  <a:srgbClr val="FFFFFF"/>
                </a:solidFill>
              </a:rPr>
              <a:t>Endcoding of content and style images: VGG-19 model layers </a:t>
            </a:r>
            <a:r>
              <a:rPr lang="en-US" sz="1800">
                <a:solidFill>
                  <a:srgbClr val="FFFFFF"/>
                </a:solidFill>
              </a:rPr>
              <a:t>(up to relu4.1) </a:t>
            </a:r>
          </a:p>
          <a:p>
            <a:pPr indent="0" lvl="0" marL="0" rtl="0">
              <a:spcBef>
                <a:spcPts val="0"/>
              </a:spcBef>
              <a:buNone/>
            </a:pPr>
            <a:r>
              <a:t/>
            </a:r>
            <a:endParaRPr sz="1800">
              <a:solidFill>
                <a:srgbClr val="FFFFFF"/>
              </a:solidFill>
            </a:endParaRPr>
          </a:p>
          <a:p>
            <a:pPr indent="-342900" lvl="0" marL="457200" rtl="0">
              <a:spcBef>
                <a:spcPts val="0"/>
              </a:spcBef>
              <a:buClr>
                <a:srgbClr val="FFFFFF"/>
              </a:buClr>
              <a:buSzPts val="1800"/>
              <a:buChar char="-"/>
            </a:pPr>
            <a:r>
              <a:rPr lang="en-US" sz="1800">
                <a:solidFill>
                  <a:srgbClr val="FFFFFF"/>
                </a:solidFill>
              </a:rPr>
              <a:t>An AdaIN layer is used to perform style transfer in the feature space. </a:t>
            </a:r>
          </a:p>
          <a:p>
            <a:pPr indent="0" lvl="0" marL="0" rtl="0">
              <a:spcBef>
                <a:spcPts val="0"/>
              </a:spcBef>
              <a:buNone/>
            </a:pPr>
            <a:r>
              <a:t/>
            </a:r>
            <a:endParaRPr sz="1800">
              <a:solidFill>
                <a:srgbClr val="FFFFFF"/>
              </a:solidFill>
            </a:endParaRPr>
          </a:p>
          <a:p>
            <a:pPr indent="-342900" lvl="0" marL="457200" rtl="0">
              <a:spcBef>
                <a:spcPts val="0"/>
              </a:spcBef>
              <a:buClr>
                <a:srgbClr val="FFFFFF"/>
              </a:buClr>
              <a:buSzPts val="1800"/>
              <a:buChar char="-"/>
            </a:pPr>
            <a:r>
              <a:rPr lang="en-US" sz="1800">
                <a:solidFill>
                  <a:srgbClr val="FFFFFF"/>
                </a:solidFill>
              </a:rPr>
              <a:t>A decoder is learned (content and style loss computed) to invert the AdaIN output to the image spaces. </a:t>
            </a:r>
          </a:p>
          <a:p>
            <a:pPr indent="0" lvl="0" marL="0" rtl="0">
              <a:spcBef>
                <a:spcPts val="0"/>
              </a:spcBef>
              <a:buNone/>
            </a:pPr>
            <a:r>
              <a:t/>
            </a:r>
            <a:endParaRPr sz="1800">
              <a:solidFill>
                <a:srgbClr val="FFFFFF"/>
              </a:solidFill>
            </a:endParaRPr>
          </a:p>
          <a:p>
            <a:pPr indent="-342900" lvl="0" marL="457200">
              <a:spcBef>
                <a:spcPts val="0"/>
              </a:spcBef>
              <a:buClr>
                <a:srgbClr val="FFFFFF"/>
              </a:buClr>
              <a:buSzPts val="1800"/>
              <a:buChar char="-"/>
            </a:pPr>
            <a:r>
              <a:rPr lang="en-US" sz="1800">
                <a:solidFill>
                  <a:srgbClr val="FFFFFF"/>
                </a:solidFill>
              </a:rPr>
              <a:t>The decoder mostly mirrors the encoder, with all pooling layers replaced by nearest up-sampling to reduce checkerboard effects</a:t>
            </a:r>
          </a:p>
        </p:txBody>
      </p:sp>
      <p:pic>
        <p:nvPicPr>
          <p:cNvPr id="201" name="Shape 201"/>
          <p:cNvPicPr preferRelativeResize="0"/>
          <p:nvPr/>
        </p:nvPicPr>
        <p:blipFill>
          <a:blip r:embed="rId4">
            <a:alphaModFix/>
          </a:blip>
          <a:stretch>
            <a:fillRect/>
          </a:stretch>
        </p:blipFill>
        <p:spPr>
          <a:xfrm>
            <a:off x="2073700" y="3831826"/>
            <a:ext cx="2828925" cy="48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rtl="0">
              <a:spcBef>
                <a:spcPts val="0"/>
              </a:spcBef>
              <a:buNone/>
            </a:pPr>
            <a:r>
              <a:rPr lang="en-US"/>
              <a:t>Training phase</a:t>
            </a:r>
          </a:p>
        </p:txBody>
      </p:sp>
      <p:sp>
        <p:nvSpPr>
          <p:cNvPr id="207" name="Shape 207"/>
          <p:cNvSpPr txBox="1"/>
          <p:nvPr>
            <p:ph idx="1" type="body"/>
          </p:nvPr>
        </p:nvSpPr>
        <p:spPr>
          <a:xfrm>
            <a:off x="1084675" y="1739438"/>
            <a:ext cx="9734700" cy="4935600"/>
          </a:xfrm>
          <a:prstGeom prst="rect">
            <a:avLst/>
          </a:prstGeom>
        </p:spPr>
        <p:txBody>
          <a:bodyPr anchorCtr="0" anchor="t" bIns="91425" lIns="91425" rIns="91425" wrap="square" tIns="91425">
            <a:noAutofit/>
          </a:bodyPr>
          <a:lstStyle/>
          <a:p>
            <a:pPr indent="-241300" lvl="0" marL="342900">
              <a:spcBef>
                <a:spcPts val="0"/>
              </a:spcBef>
              <a:buNone/>
            </a:pPr>
            <a:r>
              <a:rPr lang="en-US" u="sng"/>
              <a:t>Dataset</a:t>
            </a:r>
          </a:p>
          <a:p>
            <a:pPr indent="-241300" lvl="0" marL="342900">
              <a:spcBef>
                <a:spcPts val="0"/>
              </a:spcBef>
              <a:buNone/>
            </a:pPr>
            <a:r>
              <a:rPr lang="en-US"/>
              <a:t>→ For content images: CIFAR-10 </a:t>
            </a:r>
          </a:p>
          <a:p>
            <a:pPr indent="-241300" lvl="0" marL="342900">
              <a:spcBef>
                <a:spcPts val="0"/>
              </a:spcBef>
              <a:buNone/>
            </a:pPr>
            <a:r>
              <a:rPr lang="en-US"/>
              <a:t>→ For style images: </a:t>
            </a: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a:spcBef>
                <a:spcPts val="0"/>
              </a:spcBef>
              <a:buNone/>
            </a:pPr>
            <a:r>
              <a:t/>
            </a:r>
            <a:endParaRPr/>
          </a:p>
          <a:p>
            <a:pPr indent="-241300" lvl="0" marL="342900" rtl="0">
              <a:spcBef>
                <a:spcPts val="0"/>
              </a:spcBef>
              <a:buNone/>
            </a:pPr>
            <a:r>
              <a:t/>
            </a:r>
            <a:endParaRPr/>
          </a:p>
          <a:p>
            <a:pPr indent="-241300" lvl="0" marL="342900">
              <a:spcBef>
                <a:spcPts val="0"/>
              </a:spcBef>
              <a:buNone/>
            </a:pPr>
            <a:r>
              <a:t/>
            </a:r>
            <a:endParaRPr/>
          </a:p>
          <a:p>
            <a:pPr indent="-241300" lvl="0" marL="342900" rtl="0" algn="just">
              <a:spcBef>
                <a:spcPts val="0"/>
              </a:spcBef>
              <a:buNone/>
            </a:pPr>
            <a:r>
              <a:t/>
            </a:r>
            <a:endParaRPr/>
          </a:p>
        </p:txBody>
      </p:sp>
      <p:sp>
        <p:nvSpPr>
          <p:cNvPr id="208" name="Shape 208"/>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pic>
        <p:nvPicPr>
          <p:cNvPr id="209" name="Shape 209"/>
          <p:cNvPicPr preferRelativeResize="0"/>
          <p:nvPr/>
        </p:nvPicPr>
        <p:blipFill>
          <a:blip r:embed="rId3">
            <a:alphaModFix/>
          </a:blip>
          <a:stretch>
            <a:fillRect/>
          </a:stretch>
        </p:blipFill>
        <p:spPr>
          <a:xfrm>
            <a:off x="198050" y="3759275"/>
            <a:ext cx="2834508" cy="2125875"/>
          </a:xfrm>
          <a:prstGeom prst="rect">
            <a:avLst/>
          </a:prstGeom>
          <a:noFill/>
          <a:ln>
            <a:noFill/>
          </a:ln>
        </p:spPr>
      </p:pic>
      <p:pic>
        <p:nvPicPr>
          <p:cNvPr id="210" name="Shape 210"/>
          <p:cNvPicPr preferRelativeResize="0"/>
          <p:nvPr/>
        </p:nvPicPr>
        <p:blipFill>
          <a:blip r:embed="rId4">
            <a:alphaModFix/>
          </a:blip>
          <a:stretch>
            <a:fillRect/>
          </a:stretch>
        </p:blipFill>
        <p:spPr>
          <a:xfrm>
            <a:off x="3143626" y="3759287"/>
            <a:ext cx="3200800" cy="2125850"/>
          </a:xfrm>
          <a:prstGeom prst="rect">
            <a:avLst/>
          </a:prstGeom>
          <a:noFill/>
          <a:ln>
            <a:noFill/>
          </a:ln>
        </p:spPr>
      </p:pic>
      <p:pic>
        <p:nvPicPr>
          <p:cNvPr id="211" name="Shape 211"/>
          <p:cNvPicPr preferRelativeResize="0"/>
          <p:nvPr/>
        </p:nvPicPr>
        <p:blipFill>
          <a:blip r:embed="rId5">
            <a:alphaModFix/>
          </a:blip>
          <a:stretch>
            <a:fillRect/>
          </a:stretch>
        </p:blipFill>
        <p:spPr>
          <a:xfrm>
            <a:off x="6455500" y="3603000"/>
            <a:ext cx="2438400" cy="2438400"/>
          </a:xfrm>
          <a:prstGeom prst="rect">
            <a:avLst/>
          </a:prstGeom>
          <a:noFill/>
          <a:ln>
            <a:noFill/>
          </a:ln>
        </p:spPr>
      </p:pic>
      <p:pic>
        <p:nvPicPr>
          <p:cNvPr id="212" name="Shape 212"/>
          <p:cNvPicPr preferRelativeResize="0"/>
          <p:nvPr/>
        </p:nvPicPr>
        <p:blipFill>
          <a:blip r:embed="rId6">
            <a:alphaModFix/>
          </a:blip>
          <a:stretch>
            <a:fillRect/>
          </a:stretch>
        </p:blipFill>
        <p:spPr>
          <a:xfrm>
            <a:off x="9004974" y="3638189"/>
            <a:ext cx="2988975" cy="23680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rtl="0">
              <a:spcBef>
                <a:spcPts val="0"/>
              </a:spcBef>
              <a:buNone/>
            </a:pPr>
            <a:r>
              <a:rPr lang="en-US"/>
              <a:t>Training phase</a:t>
            </a:r>
          </a:p>
        </p:txBody>
      </p:sp>
      <p:sp>
        <p:nvSpPr>
          <p:cNvPr id="218" name="Shape 218"/>
          <p:cNvSpPr txBox="1"/>
          <p:nvPr>
            <p:ph idx="1" type="body"/>
          </p:nvPr>
        </p:nvSpPr>
        <p:spPr>
          <a:xfrm>
            <a:off x="1049925" y="1853125"/>
            <a:ext cx="9734700" cy="4302000"/>
          </a:xfrm>
          <a:prstGeom prst="rect">
            <a:avLst/>
          </a:prstGeom>
        </p:spPr>
        <p:txBody>
          <a:bodyPr anchorCtr="0" anchor="t" bIns="91425" lIns="91425" rIns="91425" wrap="square" tIns="91425">
            <a:noAutofit/>
          </a:bodyPr>
          <a:lstStyle/>
          <a:p>
            <a:pPr indent="0" lvl="0" marL="0" algn="just">
              <a:spcBef>
                <a:spcPts val="0"/>
              </a:spcBef>
              <a:buNone/>
            </a:pPr>
            <a:r>
              <a:rPr lang="en-US"/>
              <a:t>It takes very long to train.</a:t>
            </a:r>
          </a:p>
          <a:p>
            <a:pPr indent="0" lvl="0" marL="0" rtl="0" algn="just">
              <a:spcBef>
                <a:spcPts val="0"/>
              </a:spcBef>
              <a:buNone/>
            </a:pPr>
            <a:r>
              <a:rPr lang="en-US"/>
              <a:t>→ For example, doing 7000 epochs takes 3 hours and 2000, 1 hour. </a:t>
            </a:r>
          </a:p>
          <a:p>
            <a:pPr indent="0" lvl="0" marL="0" algn="just">
              <a:spcBef>
                <a:spcPts val="0"/>
              </a:spcBef>
              <a:buNone/>
            </a:pPr>
            <a:r>
              <a:t/>
            </a:r>
            <a:endParaRPr/>
          </a:p>
          <a:p>
            <a:pPr indent="0" lvl="0" marL="0" rtl="0" algn="just">
              <a:spcBef>
                <a:spcPts val="0"/>
              </a:spcBef>
              <a:buNone/>
            </a:pPr>
            <a:r>
              <a:rPr lang="en-US"/>
              <a:t>We decided to use 2000 epochs most of the time. </a:t>
            </a:r>
          </a:p>
          <a:p>
            <a:pPr indent="0" lvl="0" marL="0" algn="just">
              <a:spcBef>
                <a:spcPts val="0"/>
              </a:spcBef>
              <a:buNone/>
            </a:pPr>
            <a:r>
              <a:t/>
            </a:r>
            <a:endParaRPr/>
          </a:p>
          <a:p>
            <a:pPr indent="0" lvl="0" marL="0" rtl="0" algn="just">
              <a:spcBef>
                <a:spcPts val="0"/>
              </a:spcBef>
              <a:buNone/>
            </a:pPr>
            <a:r>
              <a:t/>
            </a:r>
            <a:endParaRPr/>
          </a:p>
          <a:p>
            <a:pPr indent="0" lvl="0" marL="0" algn="just">
              <a:spcBef>
                <a:spcPts val="0"/>
              </a:spcBef>
              <a:buNone/>
            </a:pPr>
            <a:r>
              <a:rPr lang="en-US"/>
              <a:t>The first thing that it learns is the colors that the style uses. Then, it learns the particular style of the painting.</a:t>
            </a:r>
          </a:p>
          <a:p>
            <a:pPr indent="-241300" lvl="0" marL="342900" algn="just">
              <a:spcBef>
                <a:spcPts val="0"/>
              </a:spcBef>
              <a:buNone/>
            </a:pPr>
            <a:r>
              <a:t/>
            </a:r>
            <a:endParaRPr/>
          </a:p>
          <a:p>
            <a:pPr indent="0" lvl="0" marL="0" rtl="0" algn="just">
              <a:spcBef>
                <a:spcPts val="0"/>
              </a:spcBef>
              <a:buNone/>
            </a:pPr>
            <a:r>
              <a:rPr lang="en-US"/>
              <a:t>More than one style can be trained simultaneously.</a:t>
            </a:r>
          </a:p>
          <a:p>
            <a:pPr indent="-241300" lvl="0" marL="342900" rtl="0">
              <a:spcBef>
                <a:spcPts val="0"/>
              </a:spcBef>
              <a:buNone/>
            </a:pPr>
            <a:r>
              <a:t/>
            </a:r>
            <a:endParaRPr/>
          </a:p>
          <a:p>
            <a:pPr indent="-241300" lvl="0" marL="342900" rtl="0">
              <a:spcBef>
                <a:spcPts val="0"/>
              </a:spcBef>
              <a:buNone/>
            </a:pPr>
            <a:r>
              <a:t/>
            </a:r>
            <a:endParaRPr/>
          </a:p>
          <a:p>
            <a:pPr indent="-241300" lvl="0" marL="342900" rtl="0" algn="just">
              <a:spcBef>
                <a:spcPts val="0"/>
              </a:spcBef>
              <a:buNone/>
            </a:pPr>
            <a:r>
              <a:t/>
            </a:r>
            <a:endParaRPr/>
          </a:p>
        </p:txBody>
      </p:sp>
      <p:sp>
        <p:nvSpPr>
          <p:cNvPr id="219" name="Shape 219"/>
          <p:cNvSpPr txBox="1"/>
          <p:nvPr>
            <p:ph idx="12" type="sldNum"/>
          </p:nvPr>
        </p:nvSpPr>
        <p:spPr>
          <a:xfrm>
            <a:off x="10352540" y="295729"/>
            <a:ext cx="838200" cy="767700"/>
          </a:xfrm>
          <a:prstGeom prst="rect">
            <a:avLst/>
          </a:prstGeom>
        </p:spPr>
        <p:txBody>
          <a:bodyPr anchorCtr="0" anchor="b" bIns="45700" lIns="91425" rIns="91425" wrap="square" tIns="45700">
            <a:noAutofit/>
          </a:bodyPr>
          <a:lstStyle/>
          <a:p>
            <a:pPr indent="0" lvl="0" marL="0" rtl="0">
              <a:spcBef>
                <a:spcPts val="0"/>
              </a:spcBef>
              <a:buNone/>
            </a:pPr>
            <a:fld id="{00000000-1234-1234-1234-123412341234}" type="slidenum">
              <a:rPr lang="en-US"/>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